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lmarai" panose="020B0604020202020204" charset="-78"/>
      <p:regular r:id="rId21"/>
    </p:embeddedFont>
    <p:embeddedFont>
      <p:font typeface="Almarai Bold" panose="020B0604020202020204" charset="-78"/>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sjadIqbal/InventoryManagementSystem/blob/master/InventoryManagement.zip"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github.com/AsjadIqbal/InventoryManagementSystem/blob/master/SQL/InventoryDB.sq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1E40"/>
        </a:solidFill>
        <a:effectLst/>
      </p:bgPr>
    </p:bg>
    <p:spTree>
      <p:nvGrpSpPr>
        <p:cNvPr id="1" name=""/>
        <p:cNvGrpSpPr/>
        <p:nvPr/>
      </p:nvGrpSpPr>
      <p:grpSpPr>
        <a:xfrm>
          <a:off x="0" y="0"/>
          <a:ext cx="0" cy="0"/>
          <a:chOff x="0" y="0"/>
          <a:chExt cx="0" cy="0"/>
        </a:xfrm>
      </p:grpSpPr>
      <p:sp>
        <p:nvSpPr>
          <p:cNvPr id="2" name="Freeform 2"/>
          <p:cNvSpPr/>
          <p:nvPr/>
        </p:nvSpPr>
        <p:spPr>
          <a:xfrm>
            <a:off x="14565940" y="-491592"/>
            <a:ext cx="8754599" cy="8754599"/>
          </a:xfrm>
          <a:custGeom>
            <a:avLst/>
            <a:gdLst/>
            <a:ahLst/>
            <a:cxnLst/>
            <a:rect l="l" t="t" r="r" b="b"/>
            <a:pathLst>
              <a:path w="8754599" h="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201419" y="5061812"/>
            <a:ext cx="5246522" cy="7495031"/>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7142" r="-57142"/>
              </a:stretch>
            </a:blipFill>
          </p:spPr>
        </p:sp>
      </p:grpSp>
      <p:grpSp>
        <p:nvGrpSpPr>
          <p:cNvPr id="5" name="Group 5"/>
          <p:cNvGrpSpPr/>
          <p:nvPr/>
        </p:nvGrpSpPr>
        <p:grpSpPr>
          <a:xfrm rot="-10800000">
            <a:off x="12201419" y="5061812"/>
            <a:ext cx="5246522" cy="749503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7" name="Group 7"/>
          <p:cNvGrpSpPr/>
          <p:nvPr/>
        </p:nvGrpSpPr>
        <p:grpSpPr>
          <a:xfrm rot="-10800000">
            <a:off x="9144000" y="6196748"/>
            <a:ext cx="2564685" cy="3663835"/>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9" name="Group 9"/>
          <p:cNvGrpSpPr/>
          <p:nvPr/>
        </p:nvGrpSpPr>
        <p:grpSpPr>
          <a:xfrm>
            <a:off x="15763958" y="-781916"/>
            <a:ext cx="1683983" cy="2405689"/>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11" name="Group 11"/>
          <p:cNvGrpSpPr/>
          <p:nvPr/>
        </p:nvGrpSpPr>
        <p:grpSpPr>
          <a:xfrm>
            <a:off x="-1892556" y="-3794771"/>
            <a:ext cx="6752859" cy="9646942"/>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13" name="Group 13"/>
          <p:cNvGrpSpPr/>
          <p:nvPr/>
        </p:nvGrpSpPr>
        <p:grpSpPr>
          <a:xfrm rot="5400000">
            <a:off x="16605949" y="3464712"/>
            <a:ext cx="841991" cy="84199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r="-126211"/>
              </a:stretch>
            </a:blipFill>
          </p:spPr>
        </p:sp>
      </p:grpSp>
      <p:sp>
        <p:nvSpPr>
          <p:cNvPr id="15" name="Freeform 15"/>
          <p:cNvSpPr/>
          <p:nvPr/>
        </p:nvSpPr>
        <p:spPr>
          <a:xfrm>
            <a:off x="-6431334" y="4770436"/>
            <a:ext cx="8754599" cy="8754599"/>
          </a:xfrm>
          <a:custGeom>
            <a:avLst/>
            <a:gdLst/>
            <a:ahLst/>
            <a:cxnLst/>
            <a:rect l="l" t="t" r="r" b="b"/>
            <a:pathLst>
              <a:path w="8754599" h="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2640196" y="3275249"/>
            <a:ext cx="7231514" cy="1474672"/>
          </a:xfrm>
          <a:prstGeom prst="rect">
            <a:avLst/>
          </a:prstGeom>
        </p:spPr>
        <p:txBody>
          <a:bodyPr lIns="0" tIns="0" rIns="0" bIns="0" rtlCol="0" anchor="t">
            <a:spAutoFit/>
          </a:bodyPr>
          <a:lstStyle/>
          <a:p>
            <a:pPr algn="l">
              <a:lnSpc>
                <a:spcPts val="11466"/>
              </a:lnSpc>
            </a:pPr>
            <a:r>
              <a:rPr lang="en-US" sz="9555" b="1">
                <a:solidFill>
                  <a:srgbClr val="FFFFFF"/>
                </a:solidFill>
                <a:latin typeface="Almarai Bold"/>
                <a:ea typeface="Almarai Bold"/>
                <a:cs typeface="Almarai Bold"/>
                <a:sym typeface="Almarai Bold"/>
              </a:rPr>
              <a:t>INVENTORY</a:t>
            </a:r>
          </a:p>
        </p:txBody>
      </p:sp>
      <p:sp>
        <p:nvSpPr>
          <p:cNvPr id="17" name="TextBox 17"/>
          <p:cNvSpPr txBox="1"/>
          <p:nvPr/>
        </p:nvSpPr>
        <p:spPr>
          <a:xfrm>
            <a:off x="2640196" y="4722076"/>
            <a:ext cx="7231514" cy="1474672"/>
          </a:xfrm>
          <a:prstGeom prst="rect">
            <a:avLst/>
          </a:prstGeom>
        </p:spPr>
        <p:txBody>
          <a:bodyPr lIns="0" tIns="0" rIns="0" bIns="0" rtlCol="0" anchor="t">
            <a:spAutoFit/>
          </a:bodyPr>
          <a:lstStyle/>
          <a:p>
            <a:pPr algn="l">
              <a:lnSpc>
                <a:spcPts val="11466"/>
              </a:lnSpc>
            </a:pPr>
            <a:r>
              <a:rPr lang="en-US" sz="9555" b="1">
                <a:solidFill>
                  <a:srgbClr val="17E3B2"/>
                </a:solidFill>
                <a:latin typeface="Almarai Bold"/>
                <a:ea typeface="Almarai Bold"/>
                <a:cs typeface="Almarai Bold"/>
                <a:sym typeface="Almarai Bold"/>
              </a:rPr>
              <a:t>MASTERS</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5109196" y="-56898"/>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alphaModFix amt="13000"/>
              </a:blip>
              <a:stretch>
                <a:fillRect l="-15727" r="-15727"/>
              </a:stretch>
            </a:blipFill>
          </p:spPr>
        </p:sp>
      </p:grpSp>
      <p:grpSp>
        <p:nvGrpSpPr>
          <p:cNvPr id="4" name="Group 4"/>
          <p:cNvGrpSpPr/>
          <p:nvPr/>
        </p:nvGrpSpPr>
        <p:grpSpPr>
          <a:xfrm>
            <a:off x="-4042391" y="0"/>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02591" r="-102591"/>
              </a:stretch>
            </a:blipFill>
          </p:spPr>
        </p:sp>
      </p:grpSp>
      <p:grpSp>
        <p:nvGrpSpPr>
          <p:cNvPr id="6" name="Group 6"/>
          <p:cNvGrpSpPr/>
          <p:nvPr/>
        </p:nvGrpSpPr>
        <p:grpSpPr>
          <a:xfrm>
            <a:off x="13971126" y="422799"/>
            <a:ext cx="2446183" cy="244618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9" name="Freeform 9"/>
          <p:cNvSpPr/>
          <p:nvPr/>
        </p:nvSpPr>
        <p:spPr>
          <a:xfrm>
            <a:off x="14855893" y="1070539"/>
            <a:ext cx="795031" cy="1150702"/>
          </a:xfrm>
          <a:custGeom>
            <a:avLst/>
            <a:gdLst/>
            <a:ahLst/>
            <a:cxnLst/>
            <a:rect l="l" t="t" r="r" b="b"/>
            <a:pathLst>
              <a:path w="795031" h="1150702">
                <a:moveTo>
                  <a:pt x="0" y="0"/>
                </a:moveTo>
                <a:lnTo>
                  <a:pt x="795031" y="0"/>
                </a:lnTo>
                <a:lnTo>
                  <a:pt x="795031" y="1150702"/>
                </a:lnTo>
                <a:lnTo>
                  <a:pt x="0" y="1150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7259300" y="2066886"/>
            <a:ext cx="5754080" cy="8220114"/>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r="-201730"/>
              </a:stretch>
            </a:blipFill>
          </p:spPr>
        </p:sp>
      </p:grpSp>
      <p:grpSp>
        <p:nvGrpSpPr>
          <p:cNvPr id="12" name="Group 12"/>
          <p:cNvGrpSpPr/>
          <p:nvPr/>
        </p:nvGrpSpPr>
        <p:grpSpPr>
          <a:xfrm>
            <a:off x="-920602" y="-1256812"/>
            <a:ext cx="3258292" cy="4654702"/>
            <a:chOff x="0" y="0"/>
            <a:chExt cx="4445000" cy="6350000"/>
          </a:xfrm>
        </p:grpSpPr>
        <p:sp>
          <p:nvSpPr>
            <p:cNvPr id="13" name="Freeform 1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r="-201730"/>
              </a:stretch>
            </a:blipFill>
          </p:spPr>
        </p:sp>
      </p:grpSp>
      <p:grpSp>
        <p:nvGrpSpPr>
          <p:cNvPr id="14" name="Group 14"/>
          <p:cNvGrpSpPr/>
          <p:nvPr/>
        </p:nvGrpSpPr>
        <p:grpSpPr>
          <a:xfrm rot="5400000">
            <a:off x="16417309" y="1645890"/>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r="-126211"/>
              </a:stretch>
            </a:blipFill>
          </p:spPr>
        </p:sp>
      </p:grpSp>
      <p:grpSp>
        <p:nvGrpSpPr>
          <p:cNvPr id="16" name="Group 16"/>
          <p:cNvGrpSpPr/>
          <p:nvPr/>
        </p:nvGrpSpPr>
        <p:grpSpPr>
          <a:xfrm rot="5400000">
            <a:off x="6480591" y="8837304"/>
            <a:ext cx="841991" cy="84199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r="-126211"/>
              </a:stretch>
            </a:blipFill>
          </p:spPr>
        </p:sp>
      </p:grpSp>
      <p:grpSp>
        <p:nvGrpSpPr>
          <p:cNvPr id="18" name="Group 18"/>
          <p:cNvGrpSpPr/>
          <p:nvPr/>
        </p:nvGrpSpPr>
        <p:grpSpPr>
          <a:xfrm>
            <a:off x="14463544" y="7799071"/>
            <a:ext cx="2374761" cy="3392515"/>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r="-201730"/>
              </a:stretch>
            </a:blipFill>
          </p:spPr>
        </p:sp>
      </p:grpSp>
      <p:sp>
        <p:nvSpPr>
          <p:cNvPr id="20" name="Freeform 20"/>
          <p:cNvSpPr/>
          <p:nvPr/>
        </p:nvSpPr>
        <p:spPr>
          <a:xfrm>
            <a:off x="429121" y="2487881"/>
            <a:ext cx="11012626" cy="7191414"/>
          </a:xfrm>
          <a:custGeom>
            <a:avLst/>
            <a:gdLst/>
            <a:ahLst/>
            <a:cxnLst/>
            <a:rect l="l" t="t" r="r" b="b"/>
            <a:pathLst>
              <a:path w="11012626" h="7191414">
                <a:moveTo>
                  <a:pt x="0" y="0"/>
                </a:moveTo>
                <a:lnTo>
                  <a:pt x="11012626" y="0"/>
                </a:lnTo>
                <a:lnTo>
                  <a:pt x="11012626" y="7191415"/>
                </a:lnTo>
                <a:lnTo>
                  <a:pt x="0" y="7191415"/>
                </a:lnTo>
                <a:lnTo>
                  <a:pt x="0" y="0"/>
                </a:lnTo>
                <a:close/>
              </a:path>
            </a:pathLst>
          </a:custGeom>
          <a:blipFill>
            <a:blip r:embed="rId6"/>
            <a:stretch>
              <a:fillRect l="-1216" r="-1216"/>
            </a:stretch>
          </a:blipFill>
        </p:spPr>
      </p:sp>
      <p:sp>
        <p:nvSpPr>
          <p:cNvPr id="21" name="TextBox 21"/>
          <p:cNvSpPr txBox="1"/>
          <p:nvPr/>
        </p:nvSpPr>
        <p:spPr>
          <a:xfrm>
            <a:off x="9375033" y="1059242"/>
            <a:ext cx="6542245" cy="1024890"/>
          </a:xfrm>
          <a:prstGeom prst="rect">
            <a:avLst/>
          </a:prstGeom>
        </p:spPr>
        <p:txBody>
          <a:bodyPr lIns="0" tIns="0" rIns="0" bIns="0" rtlCol="0" anchor="t">
            <a:spAutoFit/>
          </a:bodyPr>
          <a:lstStyle/>
          <a:p>
            <a:pPr marL="0" lvl="0" indent="0" algn="l">
              <a:lnSpc>
                <a:spcPts val="7884"/>
              </a:lnSpc>
              <a:spcBef>
                <a:spcPct val="0"/>
              </a:spcBef>
            </a:pPr>
            <a:r>
              <a:rPr lang="en-US" sz="6570" b="1">
                <a:solidFill>
                  <a:srgbClr val="FFFFFF"/>
                </a:solidFill>
                <a:latin typeface="Almarai Bold"/>
                <a:ea typeface="Almarai Bold"/>
                <a:cs typeface="Almarai Bold"/>
                <a:sym typeface="Almarai Bold"/>
              </a:rPr>
              <a:t>PRODUCTS</a:t>
            </a:r>
          </a:p>
        </p:txBody>
      </p:sp>
      <p:sp>
        <p:nvSpPr>
          <p:cNvPr id="22" name="TextBox 22"/>
          <p:cNvSpPr txBox="1"/>
          <p:nvPr/>
        </p:nvSpPr>
        <p:spPr>
          <a:xfrm>
            <a:off x="11984816" y="5095875"/>
            <a:ext cx="4830008" cy="976021"/>
          </a:xfrm>
          <a:prstGeom prst="rect">
            <a:avLst/>
          </a:prstGeom>
        </p:spPr>
        <p:txBody>
          <a:bodyPr lIns="0" tIns="0" rIns="0" bIns="0" rtlCol="0" anchor="t">
            <a:spAutoFit/>
          </a:bodyPr>
          <a:lstStyle/>
          <a:p>
            <a:pPr algn="ctr">
              <a:lnSpc>
                <a:spcPts val="2605"/>
              </a:lnSpc>
              <a:spcBef>
                <a:spcPct val="0"/>
              </a:spcBef>
            </a:pPr>
            <a:r>
              <a:rPr lang="en-US" sz="1887">
                <a:solidFill>
                  <a:srgbClr val="FFFFFF"/>
                </a:solidFill>
                <a:latin typeface="Almarai"/>
                <a:ea typeface="Almarai"/>
                <a:cs typeface="Almarai"/>
                <a:sym typeface="Almarai"/>
              </a:rPr>
              <a:t>The products section allows the user to add, edit and delete products from the store's inventory.</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14250861" y="3681112"/>
            <a:ext cx="7569105" cy="786825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grpSp>
        <p:nvGrpSpPr>
          <p:cNvPr id="4" name="Group 4"/>
          <p:cNvGrpSpPr>
            <a:grpSpLocks noChangeAspect="1"/>
          </p:cNvGrpSpPr>
          <p:nvPr/>
        </p:nvGrpSpPr>
        <p:grpSpPr>
          <a:xfrm rot="5400000">
            <a:off x="11619664" y="-798598"/>
            <a:ext cx="7569105" cy="7868257"/>
            <a:chOff x="0" y="0"/>
            <a:chExt cx="6108573" cy="6350000"/>
          </a:xfrm>
        </p:grpSpPr>
        <p:sp>
          <p:nvSpPr>
            <p:cNvPr id="5" name="Freeform 5"/>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sp>
        <p:nvSpPr>
          <p:cNvPr id="6" name="Freeform 6"/>
          <p:cNvSpPr/>
          <p:nvPr/>
        </p:nvSpPr>
        <p:spPr>
          <a:xfrm>
            <a:off x="1028700" y="2334830"/>
            <a:ext cx="11468043" cy="7439893"/>
          </a:xfrm>
          <a:custGeom>
            <a:avLst/>
            <a:gdLst/>
            <a:ahLst/>
            <a:cxnLst/>
            <a:rect l="l" t="t" r="r" b="b"/>
            <a:pathLst>
              <a:path w="11468043" h="7439893">
                <a:moveTo>
                  <a:pt x="0" y="0"/>
                </a:moveTo>
                <a:lnTo>
                  <a:pt x="11468043" y="0"/>
                </a:lnTo>
                <a:lnTo>
                  <a:pt x="11468043" y="7439893"/>
                </a:lnTo>
                <a:lnTo>
                  <a:pt x="0" y="7439893"/>
                </a:lnTo>
                <a:lnTo>
                  <a:pt x="0" y="0"/>
                </a:lnTo>
                <a:close/>
              </a:path>
            </a:pathLst>
          </a:custGeom>
          <a:blipFill>
            <a:blip r:embed="rId3"/>
            <a:stretch>
              <a:fillRect/>
            </a:stretch>
          </a:blipFill>
        </p:spPr>
      </p:sp>
      <p:sp>
        <p:nvSpPr>
          <p:cNvPr id="7" name="TextBox 7"/>
          <p:cNvSpPr txBox="1"/>
          <p:nvPr/>
        </p:nvSpPr>
        <p:spPr>
          <a:xfrm>
            <a:off x="1028700" y="715454"/>
            <a:ext cx="8547767" cy="1206304"/>
          </a:xfrm>
          <a:prstGeom prst="rect">
            <a:avLst/>
          </a:prstGeom>
        </p:spPr>
        <p:txBody>
          <a:bodyPr lIns="0" tIns="0" rIns="0" bIns="0" rtlCol="0" anchor="t">
            <a:spAutoFit/>
          </a:bodyPr>
          <a:lstStyle/>
          <a:p>
            <a:pPr marL="0" lvl="0" indent="0" algn="l">
              <a:lnSpc>
                <a:spcPts val="9623"/>
              </a:lnSpc>
            </a:pPr>
            <a:r>
              <a:rPr lang="en-US" sz="6873" b="1" spc="419" dirty="0">
                <a:solidFill>
                  <a:srgbClr val="17E3B2"/>
                </a:solidFill>
                <a:latin typeface="Almarai Bold"/>
                <a:ea typeface="Almarai Bold"/>
                <a:cs typeface="Almarai Bold"/>
                <a:sym typeface="Almarai Bold"/>
              </a:rPr>
              <a:t>CURRENT STOCK</a:t>
            </a:r>
          </a:p>
        </p:txBody>
      </p:sp>
      <p:sp>
        <p:nvSpPr>
          <p:cNvPr id="8" name="TextBox 8"/>
          <p:cNvSpPr txBox="1"/>
          <p:nvPr/>
        </p:nvSpPr>
        <p:spPr>
          <a:xfrm>
            <a:off x="12877800" y="3063336"/>
            <a:ext cx="4121270" cy="976021"/>
          </a:xfrm>
          <a:prstGeom prst="rect">
            <a:avLst/>
          </a:prstGeom>
        </p:spPr>
        <p:txBody>
          <a:bodyPr lIns="0" tIns="0" rIns="0" bIns="0" rtlCol="0" anchor="t">
            <a:spAutoFit/>
          </a:bodyPr>
          <a:lstStyle/>
          <a:p>
            <a:pPr algn="ctr">
              <a:lnSpc>
                <a:spcPts val="2605"/>
              </a:lnSpc>
              <a:spcBef>
                <a:spcPct val="0"/>
              </a:spcBef>
            </a:pPr>
            <a:r>
              <a:rPr lang="en-US" sz="1887" dirty="0">
                <a:solidFill>
                  <a:schemeClr val="bg1"/>
                </a:solidFill>
                <a:latin typeface="Almarai"/>
                <a:ea typeface="Almarai"/>
                <a:cs typeface="Almarai"/>
                <a:sym typeface="Almarai"/>
              </a:rPr>
              <a:t>This section allows the user to check the availability of every item.</a:t>
            </a:r>
          </a:p>
          <a:p>
            <a:pPr algn="ctr">
              <a:lnSpc>
                <a:spcPts val="2605"/>
              </a:lnSpc>
              <a:spcBef>
                <a:spcPct val="0"/>
              </a:spcBef>
            </a:pPr>
            <a:endParaRPr lang="en-US" sz="1887" dirty="0">
              <a:solidFill>
                <a:schemeClr val="bg1"/>
              </a:solidFill>
              <a:latin typeface="Almarai"/>
              <a:ea typeface="Almarai"/>
              <a:cs typeface="Almarai"/>
              <a:sym typeface="Almarai"/>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581025" y="1149883"/>
            <a:ext cx="5760720" cy="8229600"/>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alphaModFix amt="24000"/>
              </a:blip>
              <a:stretch>
                <a:fillRect l="-57411" r="-57411"/>
              </a:stretch>
            </a:blipFill>
          </p:spPr>
        </p:sp>
      </p:grpSp>
      <p:grpSp>
        <p:nvGrpSpPr>
          <p:cNvPr id="8" name="Group 8"/>
          <p:cNvGrpSpPr/>
          <p:nvPr/>
        </p:nvGrpSpPr>
        <p:grpSpPr>
          <a:xfrm rot="-10800000">
            <a:off x="581025" y="1149883"/>
            <a:ext cx="5760720" cy="8229600"/>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0" name="Freeform 10"/>
          <p:cNvSpPr/>
          <p:nvPr/>
        </p:nvSpPr>
        <p:spPr>
          <a:xfrm>
            <a:off x="6729363" y="1670726"/>
            <a:ext cx="11101025" cy="7187914"/>
          </a:xfrm>
          <a:custGeom>
            <a:avLst/>
            <a:gdLst/>
            <a:ahLst/>
            <a:cxnLst/>
            <a:rect l="l" t="t" r="r" b="b"/>
            <a:pathLst>
              <a:path w="11101025" h="7187914">
                <a:moveTo>
                  <a:pt x="0" y="0"/>
                </a:moveTo>
                <a:lnTo>
                  <a:pt x="11101025" y="0"/>
                </a:lnTo>
                <a:lnTo>
                  <a:pt x="11101025" y="7187914"/>
                </a:lnTo>
                <a:lnTo>
                  <a:pt x="0" y="7187914"/>
                </a:lnTo>
                <a:lnTo>
                  <a:pt x="0" y="0"/>
                </a:lnTo>
                <a:close/>
              </a:path>
            </a:pathLst>
          </a:custGeom>
          <a:blipFill>
            <a:blip r:embed="rId4"/>
            <a:stretch>
              <a:fillRect/>
            </a:stretch>
          </a:blipFill>
        </p:spPr>
      </p:sp>
      <p:sp>
        <p:nvSpPr>
          <p:cNvPr id="11" name="TextBox 11"/>
          <p:cNvSpPr txBox="1"/>
          <p:nvPr/>
        </p:nvSpPr>
        <p:spPr>
          <a:xfrm>
            <a:off x="1137920" y="3702862"/>
            <a:ext cx="4646929" cy="1947908"/>
          </a:xfrm>
          <a:prstGeom prst="rect">
            <a:avLst/>
          </a:prstGeom>
        </p:spPr>
        <p:txBody>
          <a:bodyPr lIns="0" tIns="0" rIns="0" bIns="0" rtlCol="0" anchor="t">
            <a:spAutoFit/>
          </a:bodyPr>
          <a:lstStyle/>
          <a:p>
            <a:pPr algn="l">
              <a:lnSpc>
                <a:spcPts val="7602"/>
              </a:lnSpc>
            </a:pPr>
            <a:r>
              <a:rPr lang="en-US" sz="6335" b="1">
                <a:solidFill>
                  <a:srgbClr val="FFFFFF"/>
                </a:solidFill>
                <a:latin typeface="Almarai Bold"/>
                <a:ea typeface="Almarai Bold"/>
                <a:cs typeface="Almarai Bold"/>
                <a:sym typeface="Almarai Bold"/>
              </a:rPr>
              <a:t>SUPPLIERS</a:t>
            </a:r>
          </a:p>
          <a:p>
            <a:pPr marL="0" lvl="0" indent="0" algn="l">
              <a:lnSpc>
                <a:spcPts val="7602"/>
              </a:lnSpc>
              <a:spcBef>
                <a:spcPct val="0"/>
              </a:spcBef>
            </a:pPr>
            <a:endParaRPr lang="en-US" sz="6335" b="1">
              <a:solidFill>
                <a:srgbClr val="FFFFFF"/>
              </a:solidFill>
              <a:latin typeface="Almarai Bold"/>
              <a:ea typeface="Almarai Bold"/>
              <a:cs typeface="Almarai Bold"/>
              <a:sym typeface="Almarai Bold"/>
            </a:endParaRPr>
          </a:p>
        </p:txBody>
      </p:sp>
      <p:sp>
        <p:nvSpPr>
          <p:cNvPr id="12" name="TextBox 12"/>
          <p:cNvSpPr txBox="1"/>
          <p:nvPr/>
        </p:nvSpPr>
        <p:spPr>
          <a:xfrm>
            <a:off x="1624754" y="5786303"/>
            <a:ext cx="3673262" cy="976021"/>
          </a:xfrm>
          <a:prstGeom prst="rect">
            <a:avLst/>
          </a:prstGeom>
        </p:spPr>
        <p:txBody>
          <a:bodyPr lIns="0" tIns="0" rIns="0" bIns="0" rtlCol="0" anchor="t">
            <a:spAutoFit/>
          </a:bodyPr>
          <a:lstStyle/>
          <a:p>
            <a:pPr algn="ctr">
              <a:lnSpc>
                <a:spcPts val="2605"/>
              </a:lnSpc>
              <a:spcBef>
                <a:spcPct val="0"/>
              </a:spcBef>
            </a:pPr>
            <a:r>
              <a:rPr lang="en-US" sz="1887">
                <a:solidFill>
                  <a:srgbClr val="FFFFFF"/>
                </a:solidFill>
                <a:latin typeface="Almarai"/>
                <a:ea typeface="Almarai"/>
                <a:cs typeface="Almarai"/>
                <a:sym typeface="Almarai"/>
              </a:rPr>
              <a:t>Here, the user can manage and manipulate the record of all the suppliers associated with the store.</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68400" y="337211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4437437" y="-12033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6" name="Freeform 6"/>
          <p:cNvSpPr/>
          <p:nvPr/>
        </p:nvSpPr>
        <p:spPr>
          <a:xfrm>
            <a:off x="5838960" y="2227676"/>
            <a:ext cx="11420340" cy="7251916"/>
          </a:xfrm>
          <a:custGeom>
            <a:avLst/>
            <a:gdLst/>
            <a:ahLst/>
            <a:cxnLst/>
            <a:rect l="l" t="t" r="r" b="b"/>
            <a:pathLst>
              <a:path w="11420340" h="7251916">
                <a:moveTo>
                  <a:pt x="0" y="0"/>
                </a:moveTo>
                <a:lnTo>
                  <a:pt x="11420340" y="0"/>
                </a:lnTo>
                <a:lnTo>
                  <a:pt x="11420340" y="7251916"/>
                </a:lnTo>
                <a:lnTo>
                  <a:pt x="0" y="7251916"/>
                </a:lnTo>
                <a:lnTo>
                  <a:pt x="0" y="0"/>
                </a:lnTo>
                <a:close/>
              </a:path>
            </a:pathLst>
          </a:custGeom>
          <a:blipFill>
            <a:blip r:embed="rId3"/>
            <a:stretch>
              <a:fillRect/>
            </a:stretch>
          </a:blipFill>
        </p:spPr>
      </p:sp>
      <p:sp>
        <p:nvSpPr>
          <p:cNvPr id="7" name="TextBox 7"/>
          <p:cNvSpPr txBox="1"/>
          <p:nvPr/>
        </p:nvSpPr>
        <p:spPr>
          <a:xfrm>
            <a:off x="4877966" y="842573"/>
            <a:ext cx="6854345" cy="1663065"/>
          </a:xfrm>
          <a:prstGeom prst="rect">
            <a:avLst/>
          </a:prstGeom>
        </p:spPr>
        <p:txBody>
          <a:bodyPr lIns="0" tIns="0" rIns="0" bIns="0" rtlCol="0" anchor="t">
            <a:spAutoFit/>
          </a:bodyPr>
          <a:lstStyle/>
          <a:p>
            <a:pPr algn="ctr">
              <a:lnSpc>
                <a:spcPts val="6451"/>
              </a:lnSpc>
            </a:pPr>
            <a:r>
              <a:rPr lang="en-US" sz="5376" b="1" dirty="0">
                <a:solidFill>
                  <a:srgbClr val="051D40"/>
                </a:solidFill>
                <a:latin typeface="Almarai Bold"/>
                <a:ea typeface="Almarai Bold"/>
                <a:cs typeface="Almarai Bold"/>
                <a:sym typeface="Almarai Bold"/>
              </a:rPr>
              <a:t>CUSTOMERS</a:t>
            </a:r>
          </a:p>
          <a:p>
            <a:pPr marL="0" lvl="0" indent="0" algn="ctr">
              <a:lnSpc>
                <a:spcPts val="6451"/>
              </a:lnSpc>
              <a:spcBef>
                <a:spcPct val="0"/>
              </a:spcBef>
            </a:pPr>
            <a:endParaRPr lang="en-US" sz="5376" b="1" dirty="0">
              <a:solidFill>
                <a:srgbClr val="051D40"/>
              </a:solidFill>
              <a:latin typeface="Almarai Bold"/>
              <a:ea typeface="Almarai Bold"/>
              <a:cs typeface="Almarai Bold"/>
              <a:sym typeface="Almarai Bold"/>
            </a:endParaRPr>
          </a:p>
        </p:txBody>
      </p:sp>
      <p:sp>
        <p:nvSpPr>
          <p:cNvPr id="8" name="TextBox 8"/>
          <p:cNvSpPr txBox="1"/>
          <p:nvPr/>
        </p:nvSpPr>
        <p:spPr>
          <a:xfrm>
            <a:off x="1310781" y="3372116"/>
            <a:ext cx="4248752" cy="1299871"/>
          </a:xfrm>
          <a:prstGeom prst="rect">
            <a:avLst/>
          </a:prstGeom>
        </p:spPr>
        <p:txBody>
          <a:bodyPr lIns="0" tIns="0" rIns="0" bIns="0" rtlCol="0" anchor="t">
            <a:spAutoFit/>
          </a:bodyPr>
          <a:lstStyle/>
          <a:p>
            <a:pPr algn="r">
              <a:lnSpc>
                <a:spcPts val="2605"/>
              </a:lnSpc>
              <a:spcBef>
                <a:spcPct val="0"/>
              </a:spcBef>
            </a:pPr>
            <a:r>
              <a:rPr lang="en-US" sz="1887">
                <a:solidFill>
                  <a:srgbClr val="051D40"/>
                </a:solidFill>
                <a:latin typeface="Almarai"/>
                <a:ea typeface="Almarai"/>
                <a:cs typeface="Almarai"/>
                <a:sym typeface="Almarai"/>
              </a:rPr>
              <a:t>Allows user to add new customers or update/delete existing customers in the database.</a:t>
            </a:r>
          </a:p>
          <a:p>
            <a:pPr algn="r">
              <a:lnSpc>
                <a:spcPts val="2605"/>
              </a:lnSpc>
              <a:spcBef>
                <a:spcPct val="0"/>
              </a:spcBef>
            </a:pPr>
            <a:endParaRPr lang="en-US" sz="1887">
              <a:solidFill>
                <a:srgbClr val="051D40"/>
              </a:solidFill>
              <a:latin typeface="Almarai"/>
              <a:ea typeface="Almarai"/>
              <a:cs typeface="Almarai"/>
              <a:sym typeface="Almarai"/>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4722727" y="267514"/>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6" name="Freeform 6"/>
          <p:cNvSpPr/>
          <p:nvPr/>
        </p:nvSpPr>
        <p:spPr>
          <a:xfrm>
            <a:off x="5473989" y="2066886"/>
            <a:ext cx="11140966" cy="7325185"/>
          </a:xfrm>
          <a:custGeom>
            <a:avLst/>
            <a:gdLst/>
            <a:ahLst/>
            <a:cxnLst/>
            <a:rect l="l" t="t" r="r" b="b"/>
            <a:pathLst>
              <a:path w="11140966" h="7325185">
                <a:moveTo>
                  <a:pt x="0" y="0"/>
                </a:moveTo>
                <a:lnTo>
                  <a:pt x="11140966" y="0"/>
                </a:lnTo>
                <a:lnTo>
                  <a:pt x="11140966" y="7325185"/>
                </a:lnTo>
                <a:lnTo>
                  <a:pt x="0" y="7325185"/>
                </a:lnTo>
                <a:lnTo>
                  <a:pt x="0" y="0"/>
                </a:lnTo>
                <a:close/>
              </a:path>
            </a:pathLst>
          </a:custGeom>
          <a:blipFill>
            <a:blip r:embed="rId3"/>
            <a:stretch>
              <a:fillRect/>
            </a:stretch>
          </a:blipFill>
        </p:spPr>
      </p:sp>
      <p:sp>
        <p:nvSpPr>
          <p:cNvPr id="7" name="TextBox 7"/>
          <p:cNvSpPr txBox="1"/>
          <p:nvPr/>
        </p:nvSpPr>
        <p:spPr>
          <a:xfrm>
            <a:off x="5275322" y="403821"/>
            <a:ext cx="6854345" cy="1663065"/>
          </a:xfrm>
          <a:prstGeom prst="rect">
            <a:avLst/>
          </a:prstGeom>
        </p:spPr>
        <p:txBody>
          <a:bodyPr lIns="0" tIns="0" rIns="0" bIns="0" rtlCol="0" anchor="t">
            <a:spAutoFit/>
          </a:bodyPr>
          <a:lstStyle/>
          <a:p>
            <a:pPr algn="ctr">
              <a:lnSpc>
                <a:spcPts val="6451"/>
              </a:lnSpc>
            </a:pPr>
            <a:r>
              <a:rPr lang="en-US" sz="5376" b="1">
                <a:solidFill>
                  <a:srgbClr val="051D40"/>
                </a:solidFill>
                <a:latin typeface="Almarai Bold"/>
                <a:ea typeface="Almarai Bold"/>
                <a:cs typeface="Almarai Bold"/>
                <a:sym typeface="Almarai Bold"/>
              </a:rPr>
              <a:t>SALES</a:t>
            </a:r>
          </a:p>
          <a:p>
            <a:pPr marL="0" lvl="0" indent="0" algn="ctr">
              <a:lnSpc>
                <a:spcPts val="6451"/>
              </a:lnSpc>
              <a:spcBef>
                <a:spcPct val="0"/>
              </a:spcBef>
            </a:pPr>
            <a:endParaRPr lang="en-US" sz="5376" b="1">
              <a:solidFill>
                <a:srgbClr val="051D40"/>
              </a:solidFill>
              <a:latin typeface="Almarai Bold"/>
              <a:ea typeface="Almarai Bold"/>
              <a:cs typeface="Almarai Bold"/>
              <a:sym typeface="Almarai Bold"/>
            </a:endParaRPr>
          </a:p>
        </p:txBody>
      </p:sp>
      <p:sp>
        <p:nvSpPr>
          <p:cNvPr id="8" name="TextBox 8"/>
          <p:cNvSpPr txBox="1"/>
          <p:nvPr/>
        </p:nvSpPr>
        <p:spPr>
          <a:xfrm>
            <a:off x="2157314" y="3274555"/>
            <a:ext cx="2190714" cy="4862221"/>
          </a:xfrm>
          <a:prstGeom prst="rect">
            <a:avLst/>
          </a:prstGeom>
        </p:spPr>
        <p:txBody>
          <a:bodyPr lIns="0" tIns="0" rIns="0" bIns="0" rtlCol="0" anchor="t">
            <a:spAutoFit/>
          </a:bodyPr>
          <a:lstStyle/>
          <a:p>
            <a:pPr algn="ctr">
              <a:lnSpc>
                <a:spcPts val="2605"/>
              </a:lnSpc>
              <a:spcBef>
                <a:spcPct val="0"/>
              </a:spcBef>
            </a:pPr>
            <a:r>
              <a:rPr lang="en-US" sz="1887">
                <a:solidFill>
                  <a:srgbClr val="051D40"/>
                </a:solidFill>
                <a:latin typeface="Almarai"/>
                <a:ea typeface="Almarai"/>
                <a:cs typeface="Almarai"/>
                <a:sym typeface="Almarai"/>
              </a:rPr>
              <a:t>This section is where users can sell a product and manage all the sales transactions. The user only needs to enter the customer and product code and the software will handle the rest, showing all the necessary details like available stock and selling price of the product.</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2381520" y="-4605759"/>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4725380" y="5468707"/>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rot="5400000">
            <a:off x="137976" y="1702244"/>
            <a:ext cx="1943100" cy="161652"/>
            <a:chOff x="0" y="0"/>
            <a:chExt cx="511763" cy="42575"/>
          </a:xfrm>
        </p:grpSpPr>
        <p:sp>
          <p:nvSpPr>
            <p:cNvPr id="7" name="Freeform 7"/>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8" name="TextBox 8"/>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sp>
        <p:nvSpPr>
          <p:cNvPr id="9" name="Freeform 9"/>
          <p:cNvSpPr/>
          <p:nvPr/>
        </p:nvSpPr>
        <p:spPr>
          <a:xfrm>
            <a:off x="1620597" y="2754620"/>
            <a:ext cx="10453989" cy="6677486"/>
          </a:xfrm>
          <a:custGeom>
            <a:avLst/>
            <a:gdLst/>
            <a:ahLst/>
            <a:cxnLst/>
            <a:rect l="l" t="t" r="r" b="b"/>
            <a:pathLst>
              <a:path w="10453989" h="6677486">
                <a:moveTo>
                  <a:pt x="0" y="0"/>
                </a:moveTo>
                <a:lnTo>
                  <a:pt x="10453989" y="0"/>
                </a:lnTo>
                <a:lnTo>
                  <a:pt x="10453989" y="6677485"/>
                </a:lnTo>
                <a:lnTo>
                  <a:pt x="0" y="6677485"/>
                </a:lnTo>
                <a:lnTo>
                  <a:pt x="0" y="0"/>
                </a:lnTo>
                <a:close/>
              </a:path>
            </a:pathLst>
          </a:custGeom>
          <a:blipFill>
            <a:blip r:embed="rId3"/>
            <a:stretch>
              <a:fillRect/>
            </a:stretch>
          </a:blipFill>
        </p:spPr>
      </p:sp>
      <p:sp>
        <p:nvSpPr>
          <p:cNvPr id="10" name="TextBox 10"/>
          <p:cNvSpPr txBox="1"/>
          <p:nvPr/>
        </p:nvSpPr>
        <p:spPr>
          <a:xfrm>
            <a:off x="1836030" y="1276868"/>
            <a:ext cx="10624591" cy="1967865"/>
          </a:xfrm>
          <a:prstGeom prst="rect">
            <a:avLst/>
          </a:prstGeom>
        </p:spPr>
        <p:txBody>
          <a:bodyPr lIns="0" tIns="0" rIns="0" bIns="0" rtlCol="0" anchor="t">
            <a:spAutoFit/>
          </a:bodyPr>
          <a:lstStyle/>
          <a:p>
            <a:pPr algn="l">
              <a:lnSpc>
                <a:spcPts val="7711"/>
              </a:lnSpc>
            </a:pPr>
            <a:r>
              <a:rPr lang="en-US" sz="6426" b="1">
                <a:solidFill>
                  <a:srgbClr val="17E3B2"/>
                </a:solidFill>
                <a:latin typeface="Almarai Bold"/>
                <a:ea typeface="Almarai Bold"/>
                <a:cs typeface="Almarai Bold"/>
                <a:sym typeface="Almarai Bold"/>
              </a:rPr>
              <a:t>PURCHASE</a:t>
            </a:r>
          </a:p>
          <a:p>
            <a:pPr marL="0" lvl="0" indent="0" algn="l">
              <a:lnSpc>
                <a:spcPts val="7711"/>
              </a:lnSpc>
              <a:spcBef>
                <a:spcPct val="0"/>
              </a:spcBef>
            </a:pPr>
            <a:endParaRPr lang="en-US" sz="6426" b="1">
              <a:solidFill>
                <a:srgbClr val="17E3B2"/>
              </a:solidFill>
              <a:latin typeface="Almarai Bold"/>
              <a:ea typeface="Almarai Bold"/>
              <a:cs typeface="Almarai Bold"/>
              <a:sym typeface="Almarai Bold"/>
            </a:endParaRPr>
          </a:p>
        </p:txBody>
      </p:sp>
      <p:sp>
        <p:nvSpPr>
          <p:cNvPr id="11" name="TextBox 11"/>
          <p:cNvSpPr txBox="1"/>
          <p:nvPr/>
        </p:nvSpPr>
        <p:spPr>
          <a:xfrm>
            <a:off x="12460621" y="3983977"/>
            <a:ext cx="5082577" cy="2271421"/>
          </a:xfrm>
          <a:prstGeom prst="rect">
            <a:avLst/>
          </a:prstGeom>
        </p:spPr>
        <p:txBody>
          <a:bodyPr lIns="0" tIns="0" rIns="0" bIns="0" rtlCol="0" anchor="t">
            <a:spAutoFit/>
          </a:bodyPr>
          <a:lstStyle/>
          <a:p>
            <a:pPr algn="just">
              <a:lnSpc>
                <a:spcPts val="2605"/>
              </a:lnSpc>
              <a:spcBef>
                <a:spcPct val="0"/>
              </a:spcBef>
            </a:pPr>
            <a:r>
              <a:rPr lang="en-US" sz="1887">
                <a:solidFill>
                  <a:srgbClr val="17E3B2"/>
                </a:solidFill>
                <a:latin typeface="Almarai"/>
                <a:ea typeface="Almarai"/>
                <a:cs typeface="Almarai"/>
                <a:sym typeface="Almarai"/>
              </a:rPr>
              <a:t>This section is where users can view purchase logs and enter new purchase transactions. Similar to the sales section, this section only requires the user to enter the product code and the details that are already available in the database will immediately be displayed in the respective spaces.</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4725380" y="5468707"/>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rot="5400000">
            <a:off x="137976" y="1702244"/>
            <a:ext cx="1943100" cy="161652"/>
            <a:chOff x="0" y="0"/>
            <a:chExt cx="511763" cy="42575"/>
          </a:xfrm>
        </p:grpSpPr>
        <p:sp>
          <p:nvSpPr>
            <p:cNvPr id="7" name="Freeform 7"/>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8" name="TextBox 8"/>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sp>
        <p:nvSpPr>
          <p:cNvPr id="9" name="Freeform 9"/>
          <p:cNvSpPr/>
          <p:nvPr/>
        </p:nvSpPr>
        <p:spPr>
          <a:xfrm>
            <a:off x="6495625" y="2265563"/>
            <a:ext cx="11125710" cy="7189990"/>
          </a:xfrm>
          <a:custGeom>
            <a:avLst/>
            <a:gdLst/>
            <a:ahLst/>
            <a:cxnLst/>
            <a:rect l="l" t="t" r="r" b="b"/>
            <a:pathLst>
              <a:path w="11125710" h="7189990">
                <a:moveTo>
                  <a:pt x="0" y="0"/>
                </a:moveTo>
                <a:lnTo>
                  <a:pt x="11125710" y="0"/>
                </a:lnTo>
                <a:lnTo>
                  <a:pt x="11125710" y="7189990"/>
                </a:lnTo>
                <a:lnTo>
                  <a:pt x="0" y="7189990"/>
                </a:lnTo>
                <a:lnTo>
                  <a:pt x="0" y="0"/>
                </a:lnTo>
                <a:close/>
              </a:path>
            </a:pathLst>
          </a:custGeom>
          <a:blipFill>
            <a:blip r:embed="rId3"/>
            <a:stretch>
              <a:fillRect/>
            </a:stretch>
          </a:blipFill>
        </p:spPr>
      </p:sp>
      <p:sp>
        <p:nvSpPr>
          <p:cNvPr id="10" name="TextBox 10"/>
          <p:cNvSpPr txBox="1"/>
          <p:nvPr/>
        </p:nvSpPr>
        <p:spPr>
          <a:xfrm>
            <a:off x="1836030" y="1276868"/>
            <a:ext cx="10624591" cy="1967865"/>
          </a:xfrm>
          <a:prstGeom prst="rect">
            <a:avLst/>
          </a:prstGeom>
        </p:spPr>
        <p:txBody>
          <a:bodyPr lIns="0" tIns="0" rIns="0" bIns="0" rtlCol="0" anchor="t">
            <a:spAutoFit/>
          </a:bodyPr>
          <a:lstStyle/>
          <a:p>
            <a:pPr algn="l">
              <a:lnSpc>
                <a:spcPts val="7711"/>
              </a:lnSpc>
            </a:pPr>
            <a:r>
              <a:rPr lang="en-US" sz="6426" b="1">
                <a:solidFill>
                  <a:srgbClr val="17E3B2"/>
                </a:solidFill>
                <a:latin typeface="Almarai Bold"/>
                <a:ea typeface="Almarai Bold"/>
                <a:cs typeface="Almarai Bold"/>
                <a:sym typeface="Almarai Bold"/>
              </a:rPr>
              <a:t>USERS</a:t>
            </a:r>
          </a:p>
          <a:p>
            <a:pPr marL="0" lvl="0" indent="0" algn="l">
              <a:lnSpc>
                <a:spcPts val="7711"/>
              </a:lnSpc>
              <a:spcBef>
                <a:spcPct val="0"/>
              </a:spcBef>
            </a:pPr>
            <a:endParaRPr lang="en-US" sz="6426" b="1">
              <a:solidFill>
                <a:srgbClr val="17E3B2"/>
              </a:solidFill>
              <a:latin typeface="Almarai Bold"/>
              <a:ea typeface="Almarai Bold"/>
              <a:cs typeface="Almarai Bold"/>
              <a:sym typeface="Almarai Bold"/>
            </a:endParaRPr>
          </a:p>
        </p:txBody>
      </p:sp>
      <p:sp>
        <p:nvSpPr>
          <p:cNvPr id="11" name="TextBox 11"/>
          <p:cNvSpPr txBox="1"/>
          <p:nvPr/>
        </p:nvSpPr>
        <p:spPr>
          <a:xfrm>
            <a:off x="5158773" y="1433172"/>
            <a:ext cx="10266284" cy="652171"/>
          </a:xfrm>
          <a:prstGeom prst="rect">
            <a:avLst/>
          </a:prstGeom>
        </p:spPr>
        <p:txBody>
          <a:bodyPr lIns="0" tIns="0" rIns="0" bIns="0" rtlCol="0" anchor="t">
            <a:spAutoFit/>
          </a:bodyPr>
          <a:lstStyle/>
          <a:p>
            <a:pPr algn="ctr">
              <a:lnSpc>
                <a:spcPts val="2605"/>
              </a:lnSpc>
              <a:spcBef>
                <a:spcPct val="0"/>
              </a:spcBef>
            </a:pPr>
            <a:r>
              <a:rPr lang="en-US" sz="1887">
                <a:solidFill>
                  <a:srgbClr val="17E3B2"/>
                </a:solidFill>
                <a:latin typeface="Almarai"/>
                <a:ea typeface="Almarai"/>
                <a:cs typeface="Almarai"/>
                <a:sym typeface="Almarai"/>
              </a:rPr>
              <a:t>This section is only available to ADMINISTRATORS. It allows them to view, add and delete any users.</a:t>
            </a:r>
          </a:p>
          <a:p>
            <a:pPr algn="ctr">
              <a:lnSpc>
                <a:spcPts val="2605"/>
              </a:lnSpc>
              <a:spcBef>
                <a:spcPct val="0"/>
              </a:spcBef>
            </a:pPr>
            <a:endParaRPr lang="en-US" sz="1887">
              <a:solidFill>
                <a:srgbClr val="17E3B2"/>
              </a:solidFill>
              <a:latin typeface="Almarai"/>
              <a:ea typeface="Almarai"/>
              <a:cs typeface="Almarai"/>
              <a:sym typeface="Almarai"/>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4725380" y="5468707"/>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rot="5400000">
            <a:off x="137976" y="1702244"/>
            <a:ext cx="1943100" cy="161652"/>
            <a:chOff x="0" y="0"/>
            <a:chExt cx="511763" cy="42575"/>
          </a:xfrm>
        </p:grpSpPr>
        <p:sp>
          <p:nvSpPr>
            <p:cNvPr id="7" name="Freeform 7"/>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8" name="TextBox 8"/>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sp>
        <p:nvSpPr>
          <p:cNvPr id="9" name="Freeform 9"/>
          <p:cNvSpPr/>
          <p:nvPr/>
        </p:nvSpPr>
        <p:spPr>
          <a:xfrm>
            <a:off x="1028700" y="2615574"/>
            <a:ext cx="11676621" cy="7122739"/>
          </a:xfrm>
          <a:custGeom>
            <a:avLst/>
            <a:gdLst/>
            <a:ahLst/>
            <a:cxnLst/>
            <a:rect l="l" t="t" r="r" b="b"/>
            <a:pathLst>
              <a:path w="11676621" h="7122739">
                <a:moveTo>
                  <a:pt x="0" y="0"/>
                </a:moveTo>
                <a:lnTo>
                  <a:pt x="11676621" y="0"/>
                </a:lnTo>
                <a:lnTo>
                  <a:pt x="11676621" y="7122738"/>
                </a:lnTo>
                <a:lnTo>
                  <a:pt x="0" y="7122738"/>
                </a:lnTo>
                <a:lnTo>
                  <a:pt x="0" y="0"/>
                </a:lnTo>
                <a:close/>
              </a:path>
            </a:pathLst>
          </a:custGeom>
          <a:blipFill>
            <a:blip r:embed="rId3"/>
            <a:stretch>
              <a:fillRect/>
            </a:stretch>
          </a:blipFill>
        </p:spPr>
      </p:sp>
      <p:sp>
        <p:nvSpPr>
          <p:cNvPr id="10" name="TextBox 10"/>
          <p:cNvSpPr txBox="1"/>
          <p:nvPr/>
        </p:nvSpPr>
        <p:spPr>
          <a:xfrm>
            <a:off x="1836030" y="1276868"/>
            <a:ext cx="10624591" cy="1967865"/>
          </a:xfrm>
          <a:prstGeom prst="rect">
            <a:avLst/>
          </a:prstGeom>
        </p:spPr>
        <p:txBody>
          <a:bodyPr lIns="0" tIns="0" rIns="0" bIns="0" rtlCol="0" anchor="t">
            <a:spAutoFit/>
          </a:bodyPr>
          <a:lstStyle/>
          <a:p>
            <a:pPr algn="l">
              <a:lnSpc>
                <a:spcPts val="7711"/>
              </a:lnSpc>
            </a:pPr>
            <a:r>
              <a:rPr lang="en-US" sz="6426" b="1">
                <a:solidFill>
                  <a:srgbClr val="17E3B2"/>
                </a:solidFill>
                <a:latin typeface="Almarai Bold"/>
                <a:ea typeface="Almarai Bold"/>
                <a:cs typeface="Almarai Bold"/>
                <a:sym typeface="Almarai Bold"/>
              </a:rPr>
              <a:t>USER LOGS</a:t>
            </a:r>
          </a:p>
          <a:p>
            <a:pPr marL="0" lvl="0" indent="0" algn="l">
              <a:lnSpc>
                <a:spcPts val="7711"/>
              </a:lnSpc>
              <a:spcBef>
                <a:spcPct val="0"/>
              </a:spcBef>
            </a:pPr>
            <a:endParaRPr lang="en-US" sz="6426" b="1">
              <a:solidFill>
                <a:srgbClr val="17E3B2"/>
              </a:solidFill>
              <a:latin typeface="Almarai Bold"/>
              <a:ea typeface="Almarai Bold"/>
              <a:cs typeface="Almarai Bold"/>
              <a:sym typeface="Almarai Bold"/>
            </a:endParaRPr>
          </a:p>
        </p:txBody>
      </p:sp>
      <p:sp>
        <p:nvSpPr>
          <p:cNvPr id="11" name="TextBox 11"/>
          <p:cNvSpPr txBox="1"/>
          <p:nvPr/>
        </p:nvSpPr>
        <p:spPr>
          <a:xfrm>
            <a:off x="13554111" y="4633034"/>
            <a:ext cx="3705189" cy="1623721"/>
          </a:xfrm>
          <a:prstGeom prst="rect">
            <a:avLst/>
          </a:prstGeom>
        </p:spPr>
        <p:txBody>
          <a:bodyPr lIns="0" tIns="0" rIns="0" bIns="0" rtlCol="0" anchor="t">
            <a:spAutoFit/>
          </a:bodyPr>
          <a:lstStyle/>
          <a:p>
            <a:pPr algn="ctr">
              <a:lnSpc>
                <a:spcPts val="2605"/>
              </a:lnSpc>
              <a:spcBef>
                <a:spcPct val="0"/>
              </a:spcBef>
            </a:pPr>
            <a:r>
              <a:rPr lang="en-US" sz="1887">
                <a:solidFill>
                  <a:srgbClr val="17E3B2"/>
                </a:solidFill>
                <a:latin typeface="Almarai"/>
                <a:ea typeface="Almarai"/>
                <a:cs typeface="Almarai"/>
                <a:sym typeface="Almarai"/>
              </a:rPr>
              <a:t>Stores and shows the administrator a log of all the users that have previously logged in, including their login time and logout time.</a:t>
            </a:r>
          </a:p>
          <a:p>
            <a:pPr algn="ctr">
              <a:lnSpc>
                <a:spcPts val="2605"/>
              </a:lnSpc>
              <a:spcBef>
                <a:spcPct val="0"/>
              </a:spcBef>
            </a:pPr>
            <a:endParaRPr lang="en-US" sz="1887">
              <a:solidFill>
                <a:srgbClr val="17E3B2"/>
              </a:solidFill>
              <a:latin typeface="Almarai"/>
              <a:ea typeface="Almarai"/>
              <a:cs typeface="Almarai"/>
              <a:sym typeface="Almarai"/>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3396124" y="356800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 name="Freeform 4"/>
          <p:cNvSpPr/>
          <p:nvPr/>
        </p:nvSpPr>
        <p:spPr>
          <a:xfrm>
            <a:off x="5279327" y="1158057"/>
            <a:ext cx="11979973" cy="8100243"/>
          </a:xfrm>
          <a:custGeom>
            <a:avLst/>
            <a:gdLst/>
            <a:ahLst/>
            <a:cxnLst/>
            <a:rect l="l" t="t" r="r" b="b"/>
            <a:pathLst>
              <a:path w="11979973" h="8100243">
                <a:moveTo>
                  <a:pt x="0" y="0"/>
                </a:moveTo>
                <a:lnTo>
                  <a:pt x="11979973" y="0"/>
                </a:lnTo>
                <a:lnTo>
                  <a:pt x="11979973" y="8100243"/>
                </a:lnTo>
                <a:lnTo>
                  <a:pt x="0" y="8100243"/>
                </a:lnTo>
                <a:lnTo>
                  <a:pt x="0" y="0"/>
                </a:lnTo>
                <a:close/>
              </a:path>
            </a:pathLst>
          </a:custGeom>
          <a:blipFill>
            <a:blip r:embed="rId3"/>
            <a:stretch>
              <a:fillRect t="-192" b="-192"/>
            </a:stretch>
          </a:blipFill>
        </p:spPr>
      </p:sp>
      <p:sp>
        <p:nvSpPr>
          <p:cNvPr id="5" name="TextBox 5"/>
          <p:cNvSpPr txBox="1"/>
          <p:nvPr/>
        </p:nvSpPr>
        <p:spPr>
          <a:xfrm rot="-5400000">
            <a:off x="-870351" y="4430546"/>
            <a:ext cx="5676144" cy="1425909"/>
          </a:xfrm>
          <a:prstGeom prst="rect">
            <a:avLst/>
          </a:prstGeom>
        </p:spPr>
        <p:txBody>
          <a:bodyPr lIns="0" tIns="0" rIns="0" bIns="0" rtlCol="0" anchor="t">
            <a:spAutoFit/>
          </a:bodyPr>
          <a:lstStyle/>
          <a:p>
            <a:pPr algn="ctr">
              <a:lnSpc>
                <a:spcPts val="11730"/>
              </a:lnSpc>
              <a:spcBef>
                <a:spcPct val="0"/>
              </a:spcBef>
            </a:pPr>
            <a:r>
              <a:rPr lang="en-US" sz="8500">
                <a:solidFill>
                  <a:srgbClr val="FFFFFF"/>
                </a:solidFill>
                <a:latin typeface="Almarai"/>
                <a:ea typeface="Almarai"/>
                <a:cs typeface="Almarai"/>
                <a:sym typeface="Almarai"/>
              </a:rPr>
              <a:t>ER Diagram</a:t>
            </a:r>
          </a:p>
        </p:txBody>
      </p:sp>
      <p:grpSp>
        <p:nvGrpSpPr>
          <p:cNvPr id="6" name="Group 6"/>
          <p:cNvGrpSpPr/>
          <p:nvPr/>
        </p:nvGrpSpPr>
        <p:grpSpPr>
          <a:xfrm>
            <a:off x="-4043157" y="-4110057"/>
            <a:ext cx="5754080" cy="822011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8"/>
          <p:cNvGrpSpPr/>
          <p:nvPr/>
        </p:nvGrpSpPr>
        <p:grpSpPr>
          <a:xfrm>
            <a:off x="-196364" y="6413591"/>
            <a:ext cx="5754080" cy="8220114"/>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9826" y="3403562"/>
            <a:ext cx="3387172" cy="12363027"/>
            <a:chOff x="0" y="0"/>
            <a:chExt cx="862412" cy="3147764"/>
          </a:xfrm>
        </p:grpSpPr>
        <p:sp>
          <p:nvSpPr>
            <p:cNvPr id="3" name="Freeform 3"/>
            <p:cNvSpPr/>
            <p:nvPr/>
          </p:nvSpPr>
          <p:spPr>
            <a:xfrm>
              <a:off x="0" y="0"/>
              <a:ext cx="862412" cy="3147764"/>
            </a:xfrm>
            <a:custGeom>
              <a:avLst/>
              <a:gdLst/>
              <a:ahLst/>
              <a:cxnLst/>
              <a:rect l="l" t="t" r="r" b="b"/>
              <a:pathLst>
                <a:path w="862412" h="3147764">
                  <a:moveTo>
                    <a:pt x="228566" y="0"/>
                  </a:moveTo>
                  <a:lnTo>
                    <a:pt x="633846" y="0"/>
                  </a:lnTo>
                  <a:cubicBezTo>
                    <a:pt x="694465" y="0"/>
                    <a:pt x="752602" y="24081"/>
                    <a:pt x="795466" y="66945"/>
                  </a:cubicBezTo>
                  <a:cubicBezTo>
                    <a:pt x="838331" y="109810"/>
                    <a:pt x="862412" y="167946"/>
                    <a:pt x="862412" y="228566"/>
                  </a:cubicBezTo>
                  <a:lnTo>
                    <a:pt x="862412" y="2919198"/>
                  </a:lnTo>
                  <a:cubicBezTo>
                    <a:pt x="862412" y="2979818"/>
                    <a:pt x="838331" y="3037954"/>
                    <a:pt x="795466" y="3080819"/>
                  </a:cubicBezTo>
                  <a:cubicBezTo>
                    <a:pt x="752602" y="3123683"/>
                    <a:pt x="694465" y="3147764"/>
                    <a:pt x="633846" y="3147764"/>
                  </a:cubicBezTo>
                  <a:lnTo>
                    <a:pt x="228566" y="3147764"/>
                  </a:lnTo>
                  <a:cubicBezTo>
                    <a:pt x="167946" y="3147764"/>
                    <a:pt x="109810" y="3123683"/>
                    <a:pt x="66945" y="3080819"/>
                  </a:cubicBezTo>
                  <a:cubicBezTo>
                    <a:pt x="24081" y="3037954"/>
                    <a:pt x="0" y="2979818"/>
                    <a:pt x="0" y="2919198"/>
                  </a:cubicBezTo>
                  <a:lnTo>
                    <a:pt x="0" y="228566"/>
                  </a:lnTo>
                  <a:cubicBezTo>
                    <a:pt x="0" y="167946"/>
                    <a:pt x="24081" y="109810"/>
                    <a:pt x="66945" y="66945"/>
                  </a:cubicBezTo>
                  <a:cubicBezTo>
                    <a:pt x="109810" y="24081"/>
                    <a:pt x="167946" y="0"/>
                    <a:pt x="228566" y="0"/>
                  </a:cubicBezTo>
                  <a:close/>
                </a:path>
              </a:pathLst>
            </a:custGeom>
            <a:solidFill>
              <a:srgbClr val="051D40"/>
            </a:solidFill>
            <a:ln cap="rnd">
              <a:noFill/>
              <a:prstDash val="solid"/>
              <a:round/>
            </a:ln>
          </p:spPr>
        </p:sp>
        <p:sp>
          <p:nvSpPr>
            <p:cNvPr id="4" name="TextBox 4"/>
            <p:cNvSpPr txBox="1"/>
            <p:nvPr/>
          </p:nvSpPr>
          <p:spPr>
            <a:xfrm>
              <a:off x="0" y="-47625"/>
              <a:ext cx="862412" cy="3195389"/>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5" name="Group 5"/>
          <p:cNvGrpSpPr/>
          <p:nvPr/>
        </p:nvGrpSpPr>
        <p:grpSpPr>
          <a:xfrm>
            <a:off x="4023242" y="3403562"/>
            <a:ext cx="3387172" cy="12363027"/>
            <a:chOff x="0" y="0"/>
            <a:chExt cx="862412" cy="3147764"/>
          </a:xfrm>
        </p:grpSpPr>
        <p:sp>
          <p:nvSpPr>
            <p:cNvPr id="6" name="Freeform 6"/>
            <p:cNvSpPr/>
            <p:nvPr/>
          </p:nvSpPr>
          <p:spPr>
            <a:xfrm>
              <a:off x="0" y="0"/>
              <a:ext cx="862412" cy="3147764"/>
            </a:xfrm>
            <a:custGeom>
              <a:avLst/>
              <a:gdLst/>
              <a:ahLst/>
              <a:cxnLst/>
              <a:rect l="l" t="t" r="r" b="b"/>
              <a:pathLst>
                <a:path w="862412" h="3147764">
                  <a:moveTo>
                    <a:pt x="228566" y="0"/>
                  </a:moveTo>
                  <a:lnTo>
                    <a:pt x="633846" y="0"/>
                  </a:lnTo>
                  <a:cubicBezTo>
                    <a:pt x="694465" y="0"/>
                    <a:pt x="752602" y="24081"/>
                    <a:pt x="795466" y="66945"/>
                  </a:cubicBezTo>
                  <a:cubicBezTo>
                    <a:pt x="838331" y="109810"/>
                    <a:pt x="862412" y="167946"/>
                    <a:pt x="862412" y="228566"/>
                  </a:cubicBezTo>
                  <a:lnTo>
                    <a:pt x="862412" y="2919198"/>
                  </a:lnTo>
                  <a:cubicBezTo>
                    <a:pt x="862412" y="2979818"/>
                    <a:pt x="838331" y="3037954"/>
                    <a:pt x="795466" y="3080819"/>
                  </a:cubicBezTo>
                  <a:cubicBezTo>
                    <a:pt x="752602" y="3123683"/>
                    <a:pt x="694465" y="3147764"/>
                    <a:pt x="633846" y="3147764"/>
                  </a:cubicBezTo>
                  <a:lnTo>
                    <a:pt x="228566" y="3147764"/>
                  </a:lnTo>
                  <a:cubicBezTo>
                    <a:pt x="167946" y="3147764"/>
                    <a:pt x="109810" y="3123683"/>
                    <a:pt x="66945" y="3080819"/>
                  </a:cubicBezTo>
                  <a:cubicBezTo>
                    <a:pt x="24081" y="3037954"/>
                    <a:pt x="0" y="2979818"/>
                    <a:pt x="0" y="2919198"/>
                  </a:cubicBezTo>
                  <a:lnTo>
                    <a:pt x="0" y="228566"/>
                  </a:lnTo>
                  <a:cubicBezTo>
                    <a:pt x="0" y="167946"/>
                    <a:pt x="24081" y="109810"/>
                    <a:pt x="66945" y="66945"/>
                  </a:cubicBezTo>
                  <a:cubicBezTo>
                    <a:pt x="109810" y="24081"/>
                    <a:pt x="167946" y="0"/>
                    <a:pt x="228566" y="0"/>
                  </a:cubicBezTo>
                  <a:close/>
                </a:path>
              </a:pathLst>
            </a:custGeom>
            <a:solidFill>
              <a:srgbClr val="051D40"/>
            </a:solidFill>
            <a:ln cap="rnd">
              <a:noFill/>
              <a:prstDash val="solid"/>
              <a:round/>
            </a:ln>
          </p:spPr>
        </p:sp>
        <p:sp>
          <p:nvSpPr>
            <p:cNvPr id="7" name="TextBox 7"/>
            <p:cNvSpPr txBox="1"/>
            <p:nvPr/>
          </p:nvSpPr>
          <p:spPr>
            <a:xfrm>
              <a:off x="0" y="-47625"/>
              <a:ext cx="862412" cy="3195389"/>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8" name="Group 8"/>
          <p:cNvGrpSpPr/>
          <p:nvPr/>
        </p:nvGrpSpPr>
        <p:grpSpPr>
          <a:xfrm>
            <a:off x="7486613" y="3403562"/>
            <a:ext cx="3387172" cy="12363027"/>
            <a:chOff x="0" y="0"/>
            <a:chExt cx="862412" cy="3147764"/>
          </a:xfrm>
        </p:grpSpPr>
        <p:sp>
          <p:nvSpPr>
            <p:cNvPr id="9" name="Freeform 9"/>
            <p:cNvSpPr/>
            <p:nvPr/>
          </p:nvSpPr>
          <p:spPr>
            <a:xfrm>
              <a:off x="0" y="0"/>
              <a:ext cx="862412" cy="3147764"/>
            </a:xfrm>
            <a:custGeom>
              <a:avLst/>
              <a:gdLst/>
              <a:ahLst/>
              <a:cxnLst/>
              <a:rect l="l" t="t" r="r" b="b"/>
              <a:pathLst>
                <a:path w="862412" h="3147764">
                  <a:moveTo>
                    <a:pt x="228566" y="0"/>
                  </a:moveTo>
                  <a:lnTo>
                    <a:pt x="633846" y="0"/>
                  </a:lnTo>
                  <a:cubicBezTo>
                    <a:pt x="694465" y="0"/>
                    <a:pt x="752602" y="24081"/>
                    <a:pt x="795466" y="66945"/>
                  </a:cubicBezTo>
                  <a:cubicBezTo>
                    <a:pt x="838331" y="109810"/>
                    <a:pt x="862412" y="167946"/>
                    <a:pt x="862412" y="228566"/>
                  </a:cubicBezTo>
                  <a:lnTo>
                    <a:pt x="862412" y="2919198"/>
                  </a:lnTo>
                  <a:cubicBezTo>
                    <a:pt x="862412" y="2979818"/>
                    <a:pt x="838331" y="3037954"/>
                    <a:pt x="795466" y="3080819"/>
                  </a:cubicBezTo>
                  <a:cubicBezTo>
                    <a:pt x="752602" y="3123683"/>
                    <a:pt x="694465" y="3147764"/>
                    <a:pt x="633846" y="3147764"/>
                  </a:cubicBezTo>
                  <a:lnTo>
                    <a:pt x="228566" y="3147764"/>
                  </a:lnTo>
                  <a:cubicBezTo>
                    <a:pt x="167946" y="3147764"/>
                    <a:pt x="109810" y="3123683"/>
                    <a:pt x="66945" y="3080819"/>
                  </a:cubicBezTo>
                  <a:cubicBezTo>
                    <a:pt x="24081" y="3037954"/>
                    <a:pt x="0" y="2979818"/>
                    <a:pt x="0" y="2919198"/>
                  </a:cubicBezTo>
                  <a:lnTo>
                    <a:pt x="0" y="228566"/>
                  </a:lnTo>
                  <a:cubicBezTo>
                    <a:pt x="0" y="167946"/>
                    <a:pt x="24081" y="109810"/>
                    <a:pt x="66945" y="66945"/>
                  </a:cubicBezTo>
                  <a:cubicBezTo>
                    <a:pt x="109810" y="24081"/>
                    <a:pt x="167946" y="0"/>
                    <a:pt x="228566" y="0"/>
                  </a:cubicBezTo>
                  <a:close/>
                </a:path>
              </a:pathLst>
            </a:custGeom>
            <a:solidFill>
              <a:srgbClr val="051D40"/>
            </a:solidFill>
            <a:ln cap="rnd">
              <a:noFill/>
              <a:prstDash val="solid"/>
              <a:round/>
            </a:ln>
          </p:spPr>
        </p:sp>
        <p:sp>
          <p:nvSpPr>
            <p:cNvPr id="10" name="TextBox 10"/>
            <p:cNvSpPr txBox="1"/>
            <p:nvPr/>
          </p:nvSpPr>
          <p:spPr>
            <a:xfrm>
              <a:off x="0" y="-47625"/>
              <a:ext cx="862412" cy="3195389"/>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1" name="Group 11"/>
          <p:cNvGrpSpPr/>
          <p:nvPr/>
        </p:nvGrpSpPr>
        <p:grpSpPr>
          <a:xfrm>
            <a:off x="-4038600" y="-5143455"/>
            <a:ext cx="5754080" cy="8220114"/>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3" name="TextBox 13"/>
          <p:cNvSpPr txBox="1"/>
          <p:nvPr/>
        </p:nvSpPr>
        <p:spPr>
          <a:xfrm>
            <a:off x="782768" y="6428514"/>
            <a:ext cx="2941288" cy="500137"/>
          </a:xfrm>
          <a:prstGeom prst="rect">
            <a:avLst/>
          </a:prstGeom>
        </p:spPr>
        <p:txBody>
          <a:bodyPr lIns="0" tIns="0" rIns="0" bIns="0" rtlCol="0" anchor="t">
            <a:spAutoFit/>
          </a:bodyPr>
          <a:lstStyle/>
          <a:p>
            <a:pPr algn="ctr">
              <a:lnSpc>
                <a:spcPts val="3877"/>
              </a:lnSpc>
            </a:pPr>
            <a:r>
              <a:rPr lang="en-US" sz="3231" b="1" spc="161" dirty="0">
                <a:solidFill>
                  <a:srgbClr val="FFFBFB"/>
                </a:solidFill>
                <a:latin typeface="Almarai Bold"/>
                <a:ea typeface="Almarai Bold"/>
                <a:cs typeface="Almarai Bold"/>
                <a:sym typeface="Almarai Bold"/>
              </a:rPr>
              <a:t>AKASH</a:t>
            </a:r>
          </a:p>
        </p:txBody>
      </p:sp>
      <p:sp>
        <p:nvSpPr>
          <p:cNvPr id="15" name="TextBox 15"/>
          <p:cNvSpPr txBox="1"/>
          <p:nvPr/>
        </p:nvSpPr>
        <p:spPr>
          <a:xfrm>
            <a:off x="8062104" y="6428514"/>
            <a:ext cx="2453496" cy="1000274"/>
          </a:xfrm>
          <a:prstGeom prst="rect">
            <a:avLst/>
          </a:prstGeom>
        </p:spPr>
        <p:txBody>
          <a:bodyPr wrap="square" lIns="0" tIns="0" rIns="0" bIns="0" rtlCol="0" anchor="t">
            <a:spAutoFit/>
          </a:bodyPr>
          <a:lstStyle/>
          <a:p>
            <a:pPr algn="ctr">
              <a:lnSpc>
                <a:spcPts val="3877"/>
              </a:lnSpc>
            </a:pPr>
            <a:r>
              <a:rPr lang="en-US" sz="3220" dirty="0">
                <a:solidFill>
                  <a:schemeClr val="bg1"/>
                </a:solidFill>
                <a:latin typeface="Almarai Bold" panose="020B0604020202020204" charset="-78"/>
                <a:cs typeface="Almarai Bold" panose="020B0604020202020204" charset="-78"/>
              </a:rPr>
              <a:t>AISWARYA</a:t>
            </a:r>
          </a:p>
          <a:p>
            <a:pPr algn="ctr">
              <a:lnSpc>
                <a:spcPts val="3877"/>
              </a:lnSpc>
            </a:pPr>
            <a:r>
              <a:rPr lang="en-US" sz="3220" b="1" spc="161" dirty="0">
                <a:solidFill>
                  <a:schemeClr val="bg1"/>
                </a:solidFill>
                <a:latin typeface="Almarai Bold" panose="020B0604020202020204" charset="-78"/>
                <a:ea typeface="Almarai Bold"/>
                <a:cs typeface="Almarai Bold" panose="020B0604020202020204" charset="-78"/>
                <a:sym typeface="Almarai Bold"/>
              </a:rPr>
              <a:t>SONY</a:t>
            </a:r>
          </a:p>
        </p:txBody>
      </p:sp>
      <p:sp>
        <p:nvSpPr>
          <p:cNvPr id="16" name="TextBox 16"/>
          <p:cNvSpPr txBox="1"/>
          <p:nvPr/>
        </p:nvSpPr>
        <p:spPr>
          <a:xfrm>
            <a:off x="4953000" y="1476749"/>
            <a:ext cx="6854345" cy="828675"/>
          </a:xfrm>
          <a:prstGeom prst="rect">
            <a:avLst/>
          </a:prstGeom>
        </p:spPr>
        <p:txBody>
          <a:bodyPr lIns="0" tIns="0" rIns="0" bIns="0" rtlCol="0" anchor="t">
            <a:spAutoFit/>
          </a:bodyPr>
          <a:lstStyle/>
          <a:p>
            <a:pPr marL="0" lvl="0" indent="0" algn="ctr">
              <a:lnSpc>
                <a:spcPts val="6451"/>
              </a:lnSpc>
              <a:spcBef>
                <a:spcPct val="0"/>
              </a:spcBef>
            </a:pPr>
            <a:r>
              <a:rPr lang="en-US" sz="5376" b="1" dirty="0">
                <a:solidFill>
                  <a:srgbClr val="051D40"/>
                </a:solidFill>
                <a:latin typeface="Almarai Bold"/>
                <a:ea typeface="Almarai Bold"/>
                <a:cs typeface="Almarai Bold"/>
                <a:sym typeface="Almarai Bold"/>
              </a:rPr>
              <a:t>OUR TEAM</a:t>
            </a:r>
          </a:p>
        </p:txBody>
      </p:sp>
      <p:grpSp>
        <p:nvGrpSpPr>
          <p:cNvPr id="17" name="Group 17"/>
          <p:cNvGrpSpPr/>
          <p:nvPr/>
        </p:nvGrpSpPr>
        <p:grpSpPr>
          <a:xfrm>
            <a:off x="10949985" y="3403562"/>
            <a:ext cx="3387172" cy="12363027"/>
            <a:chOff x="0" y="0"/>
            <a:chExt cx="862412" cy="3147764"/>
          </a:xfrm>
        </p:grpSpPr>
        <p:sp>
          <p:nvSpPr>
            <p:cNvPr id="18" name="Freeform 18"/>
            <p:cNvSpPr/>
            <p:nvPr/>
          </p:nvSpPr>
          <p:spPr>
            <a:xfrm>
              <a:off x="0" y="0"/>
              <a:ext cx="862412" cy="3147764"/>
            </a:xfrm>
            <a:custGeom>
              <a:avLst/>
              <a:gdLst/>
              <a:ahLst/>
              <a:cxnLst/>
              <a:rect l="l" t="t" r="r" b="b"/>
              <a:pathLst>
                <a:path w="862412" h="3147764">
                  <a:moveTo>
                    <a:pt x="228566" y="0"/>
                  </a:moveTo>
                  <a:lnTo>
                    <a:pt x="633846" y="0"/>
                  </a:lnTo>
                  <a:cubicBezTo>
                    <a:pt x="694465" y="0"/>
                    <a:pt x="752602" y="24081"/>
                    <a:pt x="795466" y="66945"/>
                  </a:cubicBezTo>
                  <a:cubicBezTo>
                    <a:pt x="838331" y="109810"/>
                    <a:pt x="862412" y="167946"/>
                    <a:pt x="862412" y="228566"/>
                  </a:cubicBezTo>
                  <a:lnTo>
                    <a:pt x="862412" y="2919198"/>
                  </a:lnTo>
                  <a:cubicBezTo>
                    <a:pt x="862412" y="2979818"/>
                    <a:pt x="838331" y="3037954"/>
                    <a:pt x="795466" y="3080819"/>
                  </a:cubicBezTo>
                  <a:cubicBezTo>
                    <a:pt x="752602" y="3123683"/>
                    <a:pt x="694465" y="3147764"/>
                    <a:pt x="633846" y="3147764"/>
                  </a:cubicBezTo>
                  <a:lnTo>
                    <a:pt x="228566" y="3147764"/>
                  </a:lnTo>
                  <a:cubicBezTo>
                    <a:pt x="167946" y="3147764"/>
                    <a:pt x="109810" y="3123683"/>
                    <a:pt x="66945" y="3080819"/>
                  </a:cubicBezTo>
                  <a:cubicBezTo>
                    <a:pt x="24081" y="3037954"/>
                    <a:pt x="0" y="2979818"/>
                    <a:pt x="0" y="2919198"/>
                  </a:cubicBezTo>
                  <a:lnTo>
                    <a:pt x="0" y="228566"/>
                  </a:lnTo>
                  <a:cubicBezTo>
                    <a:pt x="0" y="167946"/>
                    <a:pt x="24081" y="109810"/>
                    <a:pt x="66945" y="66945"/>
                  </a:cubicBezTo>
                  <a:cubicBezTo>
                    <a:pt x="109810" y="24081"/>
                    <a:pt x="167946" y="0"/>
                    <a:pt x="228566" y="0"/>
                  </a:cubicBezTo>
                  <a:close/>
                </a:path>
              </a:pathLst>
            </a:custGeom>
            <a:solidFill>
              <a:srgbClr val="051D40"/>
            </a:solidFill>
            <a:ln cap="rnd">
              <a:noFill/>
              <a:prstDash val="solid"/>
              <a:round/>
            </a:ln>
          </p:spPr>
        </p:sp>
        <p:sp>
          <p:nvSpPr>
            <p:cNvPr id="19" name="TextBox 19"/>
            <p:cNvSpPr txBox="1"/>
            <p:nvPr/>
          </p:nvSpPr>
          <p:spPr>
            <a:xfrm>
              <a:off x="0" y="-47625"/>
              <a:ext cx="862412" cy="3195389"/>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20" name="TextBox 20"/>
          <p:cNvSpPr txBox="1"/>
          <p:nvPr/>
        </p:nvSpPr>
        <p:spPr>
          <a:xfrm>
            <a:off x="11489276" y="6428514"/>
            <a:ext cx="2163792" cy="500137"/>
          </a:xfrm>
          <a:prstGeom prst="rect">
            <a:avLst/>
          </a:prstGeom>
        </p:spPr>
        <p:txBody>
          <a:bodyPr lIns="0" tIns="0" rIns="0" bIns="0" rtlCol="0" anchor="t">
            <a:spAutoFit/>
          </a:bodyPr>
          <a:lstStyle/>
          <a:p>
            <a:pPr algn="ctr">
              <a:lnSpc>
                <a:spcPts val="3877"/>
              </a:lnSpc>
            </a:pPr>
            <a:r>
              <a:rPr lang="en-US" sz="3231" b="1" spc="161" dirty="0">
                <a:solidFill>
                  <a:srgbClr val="FFFBFB"/>
                </a:solidFill>
                <a:latin typeface="Almarai Bold"/>
                <a:ea typeface="Almarai Bold"/>
                <a:cs typeface="Almarai Bold"/>
                <a:sym typeface="Almarai Bold"/>
              </a:rPr>
              <a:t>AGRAJA</a:t>
            </a:r>
          </a:p>
        </p:txBody>
      </p:sp>
      <p:grpSp>
        <p:nvGrpSpPr>
          <p:cNvPr id="21" name="Group 21"/>
          <p:cNvGrpSpPr/>
          <p:nvPr/>
        </p:nvGrpSpPr>
        <p:grpSpPr>
          <a:xfrm>
            <a:off x="14413357" y="3403562"/>
            <a:ext cx="3387172" cy="12363027"/>
            <a:chOff x="0" y="0"/>
            <a:chExt cx="862412" cy="3147764"/>
          </a:xfrm>
        </p:grpSpPr>
        <p:sp>
          <p:nvSpPr>
            <p:cNvPr id="22" name="Freeform 22"/>
            <p:cNvSpPr/>
            <p:nvPr/>
          </p:nvSpPr>
          <p:spPr>
            <a:xfrm>
              <a:off x="0" y="0"/>
              <a:ext cx="862412" cy="3147764"/>
            </a:xfrm>
            <a:custGeom>
              <a:avLst/>
              <a:gdLst/>
              <a:ahLst/>
              <a:cxnLst/>
              <a:rect l="l" t="t" r="r" b="b"/>
              <a:pathLst>
                <a:path w="862412" h="3147764">
                  <a:moveTo>
                    <a:pt x="228566" y="0"/>
                  </a:moveTo>
                  <a:lnTo>
                    <a:pt x="633846" y="0"/>
                  </a:lnTo>
                  <a:cubicBezTo>
                    <a:pt x="694465" y="0"/>
                    <a:pt x="752602" y="24081"/>
                    <a:pt x="795466" y="66945"/>
                  </a:cubicBezTo>
                  <a:cubicBezTo>
                    <a:pt x="838331" y="109810"/>
                    <a:pt x="862412" y="167946"/>
                    <a:pt x="862412" y="228566"/>
                  </a:cubicBezTo>
                  <a:lnTo>
                    <a:pt x="862412" y="2919198"/>
                  </a:lnTo>
                  <a:cubicBezTo>
                    <a:pt x="862412" y="2979818"/>
                    <a:pt x="838331" y="3037954"/>
                    <a:pt x="795466" y="3080819"/>
                  </a:cubicBezTo>
                  <a:cubicBezTo>
                    <a:pt x="752602" y="3123683"/>
                    <a:pt x="694465" y="3147764"/>
                    <a:pt x="633846" y="3147764"/>
                  </a:cubicBezTo>
                  <a:lnTo>
                    <a:pt x="228566" y="3147764"/>
                  </a:lnTo>
                  <a:cubicBezTo>
                    <a:pt x="167946" y="3147764"/>
                    <a:pt x="109810" y="3123683"/>
                    <a:pt x="66945" y="3080819"/>
                  </a:cubicBezTo>
                  <a:cubicBezTo>
                    <a:pt x="24081" y="3037954"/>
                    <a:pt x="0" y="2979818"/>
                    <a:pt x="0" y="2919198"/>
                  </a:cubicBezTo>
                  <a:lnTo>
                    <a:pt x="0" y="228566"/>
                  </a:lnTo>
                  <a:cubicBezTo>
                    <a:pt x="0" y="167946"/>
                    <a:pt x="24081" y="109810"/>
                    <a:pt x="66945" y="66945"/>
                  </a:cubicBezTo>
                  <a:cubicBezTo>
                    <a:pt x="109810" y="24081"/>
                    <a:pt x="167946" y="0"/>
                    <a:pt x="228566" y="0"/>
                  </a:cubicBezTo>
                  <a:close/>
                </a:path>
              </a:pathLst>
            </a:custGeom>
            <a:solidFill>
              <a:srgbClr val="051D40"/>
            </a:solidFill>
            <a:ln cap="rnd">
              <a:noFill/>
              <a:prstDash val="solid"/>
              <a:round/>
            </a:ln>
          </p:spPr>
        </p:sp>
        <p:sp>
          <p:nvSpPr>
            <p:cNvPr id="23" name="TextBox 23"/>
            <p:cNvSpPr txBox="1"/>
            <p:nvPr/>
          </p:nvSpPr>
          <p:spPr>
            <a:xfrm>
              <a:off x="0" y="-47625"/>
              <a:ext cx="862412" cy="3195389"/>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24" name="TextBox 24"/>
          <p:cNvSpPr txBox="1"/>
          <p:nvPr/>
        </p:nvSpPr>
        <p:spPr>
          <a:xfrm>
            <a:off x="14984857" y="6428514"/>
            <a:ext cx="2163792" cy="500137"/>
          </a:xfrm>
          <a:prstGeom prst="rect">
            <a:avLst/>
          </a:prstGeom>
        </p:spPr>
        <p:txBody>
          <a:bodyPr lIns="0" tIns="0" rIns="0" bIns="0" rtlCol="0" anchor="t">
            <a:spAutoFit/>
          </a:bodyPr>
          <a:lstStyle/>
          <a:p>
            <a:pPr algn="ctr">
              <a:lnSpc>
                <a:spcPts val="3877"/>
              </a:lnSpc>
            </a:pPr>
            <a:r>
              <a:rPr lang="en-US" sz="3231" b="1" spc="161" dirty="0">
                <a:solidFill>
                  <a:srgbClr val="FFFBFB"/>
                </a:solidFill>
                <a:latin typeface="Almarai Bold"/>
                <a:ea typeface="Almarai Bold"/>
                <a:cs typeface="Almarai Bold"/>
                <a:sym typeface="Almarai Bold"/>
              </a:rPr>
              <a:t>AADIL</a:t>
            </a:r>
          </a:p>
        </p:txBody>
      </p:sp>
      <p:grpSp>
        <p:nvGrpSpPr>
          <p:cNvPr id="25" name="Group 11">
            <a:extLst>
              <a:ext uri="{FF2B5EF4-FFF2-40B4-BE49-F238E27FC236}">
                <a16:creationId xmlns:a16="http://schemas.microsoft.com/office/drawing/2014/main" id="{1BDC4980-B032-4502-AE61-3FF101A58D71}"/>
              </a:ext>
            </a:extLst>
          </p:cNvPr>
          <p:cNvGrpSpPr/>
          <p:nvPr/>
        </p:nvGrpSpPr>
        <p:grpSpPr>
          <a:xfrm>
            <a:off x="17125203" y="6917568"/>
            <a:ext cx="5754080" cy="8220114"/>
            <a:chOff x="0" y="0"/>
            <a:chExt cx="4445000" cy="6350000"/>
          </a:xfrm>
        </p:grpSpPr>
        <p:sp>
          <p:nvSpPr>
            <p:cNvPr id="26" name="Freeform 12">
              <a:extLst>
                <a:ext uri="{FF2B5EF4-FFF2-40B4-BE49-F238E27FC236}">
                  <a16:creationId xmlns:a16="http://schemas.microsoft.com/office/drawing/2014/main" id="{17E20B88-48DF-4B3A-957F-8D58C1634B47}"/>
                </a:ext>
              </a:extLst>
            </p:cNvPr>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7" name="TextBox 15">
            <a:extLst>
              <a:ext uri="{FF2B5EF4-FFF2-40B4-BE49-F238E27FC236}">
                <a16:creationId xmlns:a16="http://schemas.microsoft.com/office/drawing/2014/main" id="{763AC42A-71AC-49DE-B42A-CC2D2573B9BB}"/>
              </a:ext>
            </a:extLst>
          </p:cNvPr>
          <p:cNvSpPr txBox="1"/>
          <p:nvPr/>
        </p:nvSpPr>
        <p:spPr>
          <a:xfrm>
            <a:off x="4445163" y="6429334"/>
            <a:ext cx="2683265" cy="500137"/>
          </a:xfrm>
          <a:prstGeom prst="rect">
            <a:avLst/>
          </a:prstGeom>
        </p:spPr>
        <p:txBody>
          <a:bodyPr wrap="square" lIns="0" tIns="0" rIns="0" bIns="0" rtlCol="0" anchor="t">
            <a:spAutoFit/>
          </a:bodyPr>
          <a:lstStyle/>
          <a:p>
            <a:pPr algn="ctr">
              <a:lnSpc>
                <a:spcPts val="3877"/>
              </a:lnSpc>
            </a:pPr>
            <a:r>
              <a:rPr lang="en-US" sz="3220" dirty="0">
                <a:solidFill>
                  <a:schemeClr val="bg1"/>
                </a:solidFill>
                <a:latin typeface="Almarai Bold" panose="020B0604020202020204" charset="-78"/>
                <a:cs typeface="Almarai Bold" panose="020B0604020202020204" charset="-78"/>
              </a:rPr>
              <a:t>AISWARYA P</a:t>
            </a:r>
            <a:endParaRPr lang="en-US" sz="3220" b="1" spc="161" dirty="0">
              <a:solidFill>
                <a:schemeClr val="bg1"/>
              </a:solidFill>
              <a:latin typeface="Almarai Bold" panose="020B0604020202020204" charset="-78"/>
              <a:ea typeface="Almarai Bold"/>
              <a:cs typeface="Almarai Bold" panose="020B0604020202020204" charset="-78"/>
              <a:sym typeface="Almarai Bold"/>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38801"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581025"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a:off x="17259300" y="2066886"/>
            <a:ext cx="5754080" cy="8220114"/>
            <a:chOff x="0" y="0"/>
            <a:chExt cx="4445000" cy="6350000"/>
          </a:xfrm>
        </p:grpSpPr>
        <p:sp>
          <p:nvSpPr>
            <p:cNvPr id="15" name="Freeform 1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6" name="Group 16"/>
          <p:cNvGrpSpPr/>
          <p:nvPr/>
        </p:nvGrpSpPr>
        <p:grpSpPr>
          <a:xfrm>
            <a:off x="-5173055" y="-2043171"/>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1826671" y="4288017"/>
            <a:ext cx="94516" cy="2130893"/>
            <a:chOff x="0" y="0"/>
            <a:chExt cx="24893" cy="561223"/>
          </a:xfrm>
        </p:grpSpPr>
        <p:sp>
          <p:nvSpPr>
            <p:cNvPr id="19" name="Freeform 19"/>
            <p:cNvSpPr/>
            <p:nvPr/>
          </p:nvSpPr>
          <p:spPr>
            <a:xfrm>
              <a:off x="0" y="0"/>
              <a:ext cx="24893" cy="561223"/>
            </a:xfrm>
            <a:custGeom>
              <a:avLst/>
              <a:gdLst/>
              <a:ahLst/>
              <a:cxnLst/>
              <a:rect l="l" t="t" r="r" b="b"/>
              <a:pathLst>
                <a:path w="24893" h="561223">
                  <a:moveTo>
                    <a:pt x="0" y="0"/>
                  </a:moveTo>
                  <a:lnTo>
                    <a:pt x="24893" y="0"/>
                  </a:lnTo>
                  <a:lnTo>
                    <a:pt x="24893" y="561223"/>
                  </a:lnTo>
                  <a:lnTo>
                    <a:pt x="0" y="561223"/>
                  </a:lnTo>
                  <a:close/>
                </a:path>
              </a:pathLst>
            </a:custGeom>
            <a:solidFill>
              <a:srgbClr val="145DA0"/>
            </a:solidFill>
          </p:spPr>
        </p:sp>
        <p:sp>
          <p:nvSpPr>
            <p:cNvPr id="20" name="TextBox 20"/>
            <p:cNvSpPr txBox="1"/>
            <p:nvPr/>
          </p:nvSpPr>
          <p:spPr>
            <a:xfrm>
              <a:off x="0" y="-47625"/>
              <a:ext cx="24893" cy="608848"/>
            </a:xfrm>
            <a:prstGeom prst="rect">
              <a:avLst/>
            </a:prstGeom>
          </p:spPr>
          <p:txBody>
            <a:bodyPr lIns="50800" tIns="50800" rIns="50800" bIns="50800" rtlCol="0" anchor="ctr"/>
            <a:lstStyle/>
            <a:p>
              <a:pPr algn="ctr">
                <a:lnSpc>
                  <a:spcPts val="2605"/>
                </a:lnSpc>
              </a:pPr>
              <a:endParaRPr/>
            </a:p>
          </p:txBody>
        </p:sp>
      </p:grpSp>
      <p:sp>
        <p:nvSpPr>
          <p:cNvPr id="21" name="TextBox 21"/>
          <p:cNvSpPr txBox="1"/>
          <p:nvPr/>
        </p:nvSpPr>
        <p:spPr>
          <a:xfrm>
            <a:off x="2183151" y="4240838"/>
            <a:ext cx="14033716" cy="4743863"/>
          </a:xfrm>
          <a:prstGeom prst="rect">
            <a:avLst/>
          </a:prstGeom>
        </p:spPr>
        <p:txBody>
          <a:bodyPr lIns="0" tIns="0" rIns="0" bIns="0" rtlCol="0" anchor="t">
            <a:spAutoFit/>
          </a:bodyPr>
          <a:lstStyle/>
          <a:p>
            <a:pPr marL="0" lvl="0" indent="0" algn="l">
              <a:lnSpc>
                <a:spcPts val="3057"/>
              </a:lnSpc>
              <a:spcBef>
                <a:spcPct val="0"/>
              </a:spcBef>
            </a:pPr>
            <a:r>
              <a:rPr lang="en-US" sz="2500" dirty="0">
                <a:solidFill>
                  <a:srgbClr val="FFFFFF"/>
                </a:solidFill>
                <a:latin typeface="Almarai"/>
                <a:ea typeface="Almarai"/>
                <a:cs typeface="Almarai"/>
                <a:sym typeface="Almarai"/>
              </a:rPr>
              <a:t>This is an Invent</a:t>
            </a:r>
            <a:r>
              <a:rPr lang="en-US" sz="2500" u="none" strike="noStrike" dirty="0">
                <a:solidFill>
                  <a:srgbClr val="FFFFFF"/>
                </a:solidFill>
                <a:latin typeface="Almarai"/>
                <a:ea typeface="Almarai"/>
                <a:cs typeface="Almarai"/>
                <a:sym typeface="Almarai"/>
              </a:rPr>
              <a:t>ory Management System built in the form of a GUI desktop application developed in Java using MySQL as its database. The GUI was designed using Swing and the database connectivity was managed using JDBC API.</a:t>
            </a:r>
          </a:p>
          <a:p>
            <a:pPr marL="0" lvl="0" indent="0" algn="l">
              <a:lnSpc>
                <a:spcPts val="3057"/>
              </a:lnSpc>
              <a:spcBef>
                <a:spcPct val="0"/>
              </a:spcBef>
            </a:pPr>
            <a:endParaRPr lang="en-US" sz="2500" u="none" strike="noStrike" dirty="0">
              <a:solidFill>
                <a:srgbClr val="FFFFFF"/>
              </a:solidFill>
              <a:latin typeface="Almarai"/>
              <a:ea typeface="Almarai"/>
              <a:cs typeface="Almarai"/>
              <a:sym typeface="Almarai"/>
            </a:endParaRPr>
          </a:p>
          <a:p>
            <a:pPr marL="0" lvl="0" indent="0" algn="l">
              <a:lnSpc>
                <a:spcPts val="3057"/>
              </a:lnSpc>
              <a:spcBef>
                <a:spcPct val="0"/>
              </a:spcBef>
            </a:pPr>
            <a:r>
              <a:rPr lang="en-US" sz="2500" u="none" strike="noStrike" dirty="0">
                <a:solidFill>
                  <a:srgbClr val="FFFFFF"/>
                </a:solidFill>
                <a:latin typeface="Almarai"/>
                <a:ea typeface="Almarai"/>
                <a:cs typeface="Almarai"/>
                <a:sym typeface="Almarai"/>
              </a:rPr>
              <a:t>This application can be used by any small to mid-sized stores to easily maintain and manage an inventory of all their-</a:t>
            </a:r>
          </a:p>
          <a:p>
            <a:pPr marL="478378" lvl="1" indent="-239189" algn="l">
              <a:lnSpc>
                <a:spcPts val="3057"/>
              </a:lnSpc>
              <a:spcBef>
                <a:spcPct val="0"/>
              </a:spcBef>
              <a:buFont typeface="Arial"/>
              <a:buChar char="•"/>
            </a:pPr>
            <a:r>
              <a:rPr lang="en-US" sz="2500" u="none" strike="noStrike" dirty="0">
                <a:solidFill>
                  <a:srgbClr val="FFFFFF"/>
                </a:solidFill>
                <a:latin typeface="Almarai"/>
                <a:ea typeface="Almarai"/>
                <a:cs typeface="Almarai"/>
                <a:sym typeface="Almarai"/>
              </a:rPr>
              <a:t>Products</a:t>
            </a:r>
          </a:p>
          <a:p>
            <a:pPr marL="478378" lvl="1" indent="-239189" algn="l">
              <a:lnSpc>
                <a:spcPts val="3057"/>
              </a:lnSpc>
              <a:spcBef>
                <a:spcPct val="0"/>
              </a:spcBef>
              <a:buFont typeface="Arial"/>
              <a:buChar char="•"/>
            </a:pPr>
            <a:r>
              <a:rPr lang="en-US" sz="2500" u="none" strike="noStrike" dirty="0">
                <a:solidFill>
                  <a:srgbClr val="FFFFFF"/>
                </a:solidFill>
                <a:latin typeface="Almarai"/>
                <a:ea typeface="Almarai"/>
                <a:cs typeface="Almarai"/>
                <a:sym typeface="Almarai"/>
              </a:rPr>
              <a:t>Customers</a:t>
            </a:r>
          </a:p>
          <a:p>
            <a:pPr marL="478378" lvl="1" indent="-239189" algn="l">
              <a:lnSpc>
                <a:spcPts val="3057"/>
              </a:lnSpc>
              <a:spcBef>
                <a:spcPct val="0"/>
              </a:spcBef>
              <a:buFont typeface="Arial"/>
              <a:buChar char="•"/>
            </a:pPr>
            <a:r>
              <a:rPr lang="en-US" sz="2500" u="none" strike="noStrike" dirty="0">
                <a:solidFill>
                  <a:srgbClr val="FFFFFF"/>
                </a:solidFill>
                <a:latin typeface="Almarai"/>
                <a:ea typeface="Almarai"/>
                <a:cs typeface="Almarai"/>
                <a:sym typeface="Almarai"/>
              </a:rPr>
              <a:t>Suppliers</a:t>
            </a:r>
          </a:p>
          <a:p>
            <a:pPr marL="478378" lvl="1" indent="-239189" algn="l">
              <a:lnSpc>
                <a:spcPts val="3057"/>
              </a:lnSpc>
              <a:spcBef>
                <a:spcPct val="0"/>
              </a:spcBef>
              <a:buFont typeface="Arial"/>
              <a:buChar char="•"/>
            </a:pPr>
            <a:r>
              <a:rPr lang="en-US" sz="2500" u="none" strike="noStrike" dirty="0">
                <a:solidFill>
                  <a:srgbClr val="FFFFFF"/>
                </a:solidFill>
                <a:latin typeface="Almarai"/>
                <a:ea typeface="Almarai"/>
                <a:cs typeface="Almarai"/>
                <a:sym typeface="Almarai"/>
              </a:rPr>
              <a:t>Users</a:t>
            </a:r>
          </a:p>
          <a:p>
            <a:pPr marL="478378" lvl="1" indent="-239189" algn="l">
              <a:lnSpc>
                <a:spcPts val="3057"/>
              </a:lnSpc>
              <a:spcBef>
                <a:spcPct val="0"/>
              </a:spcBef>
              <a:buFont typeface="Arial"/>
              <a:buChar char="•"/>
            </a:pPr>
            <a:r>
              <a:rPr lang="en-US" sz="2500" u="none" strike="noStrike" dirty="0">
                <a:solidFill>
                  <a:srgbClr val="FFFFFF"/>
                </a:solidFill>
                <a:latin typeface="Almarai"/>
                <a:ea typeface="Almarai"/>
                <a:cs typeface="Almarai"/>
                <a:sym typeface="Almarai"/>
              </a:rPr>
              <a:t>Transactions</a:t>
            </a:r>
          </a:p>
          <a:p>
            <a:pPr marL="0" lvl="0" indent="0" algn="l">
              <a:lnSpc>
                <a:spcPts val="3057"/>
              </a:lnSpc>
              <a:spcBef>
                <a:spcPct val="0"/>
              </a:spcBef>
            </a:pPr>
            <a:endParaRPr lang="en-US" sz="2500" u="none" strike="noStrike" dirty="0">
              <a:solidFill>
                <a:srgbClr val="FFFFFF"/>
              </a:solidFill>
              <a:latin typeface="Almarai"/>
              <a:ea typeface="Almarai"/>
              <a:cs typeface="Almarai"/>
              <a:sym typeface="Almarai"/>
            </a:endParaRPr>
          </a:p>
        </p:txBody>
      </p:sp>
      <p:sp>
        <p:nvSpPr>
          <p:cNvPr id="22" name="TextBox 22"/>
          <p:cNvSpPr txBox="1"/>
          <p:nvPr/>
        </p:nvSpPr>
        <p:spPr>
          <a:xfrm>
            <a:off x="5501480" y="1086677"/>
            <a:ext cx="5952955" cy="1055144"/>
          </a:xfrm>
          <a:prstGeom prst="rect">
            <a:avLst/>
          </a:prstGeom>
        </p:spPr>
        <p:txBody>
          <a:bodyPr lIns="0" tIns="0" rIns="0" bIns="0" rtlCol="0" anchor="t">
            <a:spAutoFit/>
          </a:bodyPr>
          <a:lstStyle/>
          <a:p>
            <a:pPr marL="0" lvl="0" indent="0" algn="ctr">
              <a:lnSpc>
                <a:spcPts val="8211"/>
              </a:lnSpc>
              <a:spcBef>
                <a:spcPct val="0"/>
              </a:spcBef>
            </a:pPr>
            <a:r>
              <a:rPr lang="en-US" sz="6842" b="1">
                <a:solidFill>
                  <a:srgbClr val="FFFFFF"/>
                </a:solidFill>
                <a:latin typeface="Almarai Bold"/>
                <a:ea typeface="Almarai Bold"/>
                <a:cs typeface="Almarai Bold"/>
                <a:sym typeface="Almarai Bold"/>
              </a:rPr>
              <a:t>ABOUT US</a:t>
            </a:r>
          </a:p>
        </p:txBody>
      </p:sp>
      <p:sp>
        <p:nvSpPr>
          <p:cNvPr id="23" name="TextBox 23"/>
          <p:cNvSpPr txBox="1"/>
          <p:nvPr/>
        </p:nvSpPr>
        <p:spPr>
          <a:xfrm>
            <a:off x="2190636" y="3257751"/>
            <a:ext cx="9925164" cy="474489"/>
          </a:xfrm>
          <a:prstGeom prst="rect">
            <a:avLst/>
          </a:prstGeom>
        </p:spPr>
        <p:txBody>
          <a:bodyPr wrap="square" lIns="0" tIns="0" rIns="0" bIns="0" rtlCol="0" anchor="t">
            <a:spAutoFit/>
          </a:bodyPr>
          <a:lstStyle/>
          <a:p>
            <a:pPr algn="l">
              <a:lnSpc>
                <a:spcPts val="3747"/>
              </a:lnSpc>
            </a:pPr>
            <a:r>
              <a:rPr lang="en-US" sz="2900" b="1" dirty="0">
                <a:solidFill>
                  <a:srgbClr val="FFFFFF"/>
                </a:solidFill>
                <a:latin typeface="Almarai Bold"/>
                <a:ea typeface="Almarai Bold"/>
                <a:cs typeface="Almarai Bold"/>
                <a:sym typeface="Almarai Bold"/>
              </a:rPr>
              <a:t>INVENTORY MANAGEMENT SYSTEM</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a:off x="1028700" y="1028700"/>
            <a:ext cx="5760720" cy="8229600"/>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alphaModFix amt="24000"/>
              </a:blip>
              <a:stretch>
                <a:fillRect l="-57411" r="-57411"/>
              </a:stretch>
            </a:blipFill>
          </p:spPr>
        </p:sp>
      </p:grpSp>
      <p:grpSp>
        <p:nvGrpSpPr>
          <p:cNvPr id="8" name="Group 8"/>
          <p:cNvGrpSpPr/>
          <p:nvPr/>
        </p:nvGrpSpPr>
        <p:grpSpPr>
          <a:xfrm rot="-10800000">
            <a:off x="1028700" y="1028700"/>
            <a:ext cx="5760720" cy="8229600"/>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0" name="TextBox 10"/>
          <p:cNvSpPr txBox="1"/>
          <p:nvPr/>
        </p:nvSpPr>
        <p:spPr>
          <a:xfrm>
            <a:off x="1267752" y="3659690"/>
            <a:ext cx="5246304" cy="1575047"/>
          </a:xfrm>
          <a:prstGeom prst="rect">
            <a:avLst/>
          </a:prstGeom>
        </p:spPr>
        <p:txBody>
          <a:bodyPr lIns="0" tIns="0" rIns="0" bIns="0" rtlCol="0" anchor="t">
            <a:spAutoFit/>
          </a:bodyPr>
          <a:lstStyle/>
          <a:p>
            <a:pPr marL="0" lvl="0" indent="0" algn="l">
              <a:lnSpc>
                <a:spcPts val="6093"/>
              </a:lnSpc>
              <a:spcBef>
                <a:spcPct val="0"/>
              </a:spcBef>
            </a:pPr>
            <a:r>
              <a:rPr lang="en-US" sz="5077" b="1">
                <a:solidFill>
                  <a:srgbClr val="FFFFFF"/>
                </a:solidFill>
                <a:latin typeface="Almarai Bold"/>
                <a:ea typeface="Almarai Bold"/>
                <a:cs typeface="Almarai Bold"/>
                <a:sym typeface="Almarai Bold"/>
              </a:rPr>
              <a:t>TECHNOLOGIES USED</a:t>
            </a:r>
          </a:p>
        </p:txBody>
      </p:sp>
      <p:sp>
        <p:nvSpPr>
          <p:cNvPr id="11" name="TextBox 11"/>
          <p:cNvSpPr txBox="1"/>
          <p:nvPr/>
        </p:nvSpPr>
        <p:spPr>
          <a:xfrm>
            <a:off x="7237095" y="3778544"/>
            <a:ext cx="10259501" cy="2855236"/>
          </a:xfrm>
          <a:prstGeom prst="rect">
            <a:avLst/>
          </a:prstGeom>
        </p:spPr>
        <p:txBody>
          <a:bodyPr lIns="0" tIns="0" rIns="0" bIns="0" rtlCol="0" anchor="t">
            <a:spAutoFit/>
          </a:bodyPr>
          <a:lstStyle/>
          <a:p>
            <a:pPr marL="600229" lvl="1" indent="-300114" algn="l">
              <a:lnSpc>
                <a:spcPts val="3836"/>
              </a:lnSpc>
              <a:buFont typeface="Arial"/>
              <a:buChar char="•"/>
            </a:pPr>
            <a:r>
              <a:rPr lang="en-US" sz="2780">
                <a:solidFill>
                  <a:srgbClr val="FFFFFF"/>
                </a:solidFill>
                <a:latin typeface="Almarai"/>
                <a:ea typeface="Almarai"/>
                <a:cs typeface="Almarai"/>
                <a:sym typeface="Almarai"/>
              </a:rPr>
              <a:t>The following are the technologies that have been used in the development of this project. All of them are free to use.</a:t>
            </a:r>
          </a:p>
          <a:p>
            <a:pPr marL="600229" lvl="1" indent="-300114" algn="l">
              <a:lnSpc>
                <a:spcPts val="3836"/>
              </a:lnSpc>
              <a:buFont typeface="Arial"/>
              <a:buChar char="•"/>
            </a:pPr>
            <a:r>
              <a:rPr lang="en-US" sz="2780">
                <a:solidFill>
                  <a:srgbClr val="FFFFFF"/>
                </a:solidFill>
                <a:latin typeface="Almarai"/>
                <a:ea typeface="Almarai"/>
                <a:cs typeface="Almarai"/>
                <a:sym typeface="Almarai"/>
              </a:rPr>
              <a:t>JetBrains IntelliJ IDE</a:t>
            </a:r>
          </a:p>
          <a:p>
            <a:pPr marL="600229" lvl="1" indent="-300114" algn="l">
              <a:lnSpc>
                <a:spcPts val="3836"/>
              </a:lnSpc>
              <a:buFont typeface="Arial"/>
              <a:buChar char="•"/>
            </a:pPr>
            <a:r>
              <a:rPr lang="en-US" sz="2780">
                <a:solidFill>
                  <a:srgbClr val="FFFFFF"/>
                </a:solidFill>
                <a:latin typeface="Almarai"/>
                <a:ea typeface="Almarai"/>
                <a:cs typeface="Almarai"/>
                <a:sym typeface="Almarai"/>
              </a:rPr>
              <a:t>Apache NetBeans IDE (for the GUI designer)</a:t>
            </a:r>
          </a:p>
          <a:p>
            <a:pPr marL="600229" lvl="1" indent="-300114" algn="l">
              <a:lnSpc>
                <a:spcPts val="3836"/>
              </a:lnSpc>
              <a:buFont typeface="Arial"/>
              <a:buChar char="•"/>
            </a:pPr>
            <a:r>
              <a:rPr lang="en-US" sz="2780">
                <a:solidFill>
                  <a:srgbClr val="FFFFFF"/>
                </a:solidFill>
                <a:latin typeface="Almarai"/>
                <a:ea typeface="Almarai"/>
                <a:cs typeface="Almarai"/>
                <a:sym typeface="Almarai"/>
              </a:rPr>
              <a:t>MySQL Server and Workbench</a:t>
            </a:r>
          </a:p>
          <a:p>
            <a:pPr marL="600229" lvl="1" indent="-300114" algn="l">
              <a:lnSpc>
                <a:spcPts val="3836"/>
              </a:lnSpc>
              <a:buFont typeface="Arial"/>
              <a:buChar char="•"/>
            </a:pPr>
            <a:r>
              <a:rPr lang="en-US" sz="2780">
                <a:solidFill>
                  <a:srgbClr val="FFFFFF"/>
                </a:solidFill>
                <a:latin typeface="Almarai"/>
                <a:ea typeface="Almarai"/>
                <a:cs typeface="Almarai"/>
                <a:sym typeface="Almarai"/>
              </a:rPr>
              <a:t>JDK 16</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393253" y="3029354"/>
            <a:ext cx="911914" cy="9119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a:off x="2322197" y="4513588"/>
            <a:ext cx="911914" cy="9119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3546734" y="6077353"/>
            <a:ext cx="911914" cy="9119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a:off x="4771272" y="8002629"/>
            <a:ext cx="911914" cy="91191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10016575" y="-1489570"/>
            <a:ext cx="4202211" cy="6003158"/>
            <a:chOff x="0" y="0"/>
            <a:chExt cx="4445000" cy="6350000"/>
          </a:xfrm>
        </p:grpSpPr>
        <p:sp>
          <p:nvSpPr>
            <p:cNvPr id="15" name="Freeform 1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6" name="Group 16"/>
          <p:cNvGrpSpPr/>
          <p:nvPr/>
        </p:nvGrpSpPr>
        <p:grpSpPr>
          <a:xfrm rot="5400000">
            <a:off x="16605949" y="8402070"/>
            <a:ext cx="841991" cy="84199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20" name="TextBox 20"/>
          <p:cNvSpPr txBox="1"/>
          <p:nvPr/>
        </p:nvSpPr>
        <p:spPr>
          <a:xfrm>
            <a:off x="2766869" y="1477050"/>
            <a:ext cx="13335772" cy="1907811"/>
          </a:xfrm>
          <a:prstGeom prst="rect">
            <a:avLst/>
          </a:prstGeom>
        </p:spPr>
        <p:txBody>
          <a:bodyPr lIns="0" tIns="0" rIns="0" bIns="0" rtlCol="0" anchor="t">
            <a:spAutoFit/>
          </a:bodyPr>
          <a:lstStyle/>
          <a:p>
            <a:pPr algn="l">
              <a:lnSpc>
                <a:spcPts val="7473"/>
              </a:lnSpc>
            </a:pPr>
            <a:r>
              <a:rPr lang="en-US" sz="6227" b="1">
                <a:solidFill>
                  <a:srgbClr val="FFFFFF"/>
                </a:solidFill>
                <a:latin typeface="Almarai Bold"/>
                <a:ea typeface="Almarai Bold"/>
                <a:cs typeface="Almarai Bold"/>
                <a:sym typeface="Almarai Bold"/>
              </a:rPr>
              <a:t>FEATURES OF THE APPLICATION</a:t>
            </a:r>
          </a:p>
          <a:p>
            <a:pPr marL="0" lvl="0" indent="0" algn="l">
              <a:lnSpc>
                <a:spcPts val="7473"/>
              </a:lnSpc>
              <a:spcBef>
                <a:spcPct val="0"/>
              </a:spcBef>
            </a:pPr>
            <a:endParaRPr lang="en-US" sz="6227" b="1">
              <a:solidFill>
                <a:srgbClr val="FFFFFF"/>
              </a:solidFill>
              <a:latin typeface="Almarai Bold"/>
              <a:ea typeface="Almarai Bold"/>
              <a:cs typeface="Almarai Bold"/>
              <a:sym typeface="Almarai Bold"/>
            </a:endParaRPr>
          </a:p>
        </p:txBody>
      </p:sp>
      <p:sp>
        <p:nvSpPr>
          <p:cNvPr id="21" name="TextBox 21"/>
          <p:cNvSpPr txBox="1"/>
          <p:nvPr/>
        </p:nvSpPr>
        <p:spPr>
          <a:xfrm>
            <a:off x="1376223" y="3104765"/>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01</a:t>
            </a:r>
          </a:p>
        </p:txBody>
      </p:sp>
      <p:sp>
        <p:nvSpPr>
          <p:cNvPr id="22" name="TextBox 22"/>
          <p:cNvSpPr txBox="1"/>
          <p:nvPr/>
        </p:nvSpPr>
        <p:spPr>
          <a:xfrm>
            <a:off x="2305167" y="4588999"/>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02</a:t>
            </a:r>
          </a:p>
        </p:txBody>
      </p:sp>
      <p:sp>
        <p:nvSpPr>
          <p:cNvPr id="23" name="TextBox 23"/>
          <p:cNvSpPr txBox="1"/>
          <p:nvPr/>
        </p:nvSpPr>
        <p:spPr>
          <a:xfrm>
            <a:off x="3529705" y="6152764"/>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03</a:t>
            </a:r>
          </a:p>
        </p:txBody>
      </p:sp>
      <p:sp>
        <p:nvSpPr>
          <p:cNvPr id="24" name="TextBox 24"/>
          <p:cNvSpPr txBox="1"/>
          <p:nvPr/>
        </p:nvSpPr>
        <p:spPr>
          <a:xfrm>
            <a:off x="4754242" y="8078040"/>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04</a:t>
            </a:r>
          </a:p>
        </p:txBody>
      </p:sp>
      <p:sp>
        <p:nvSpPr>
          <p:cNvPr id="25" name="TextBox 25"/>
          <p:cNvSpPr txBox="1"/>
          <p:nvPr/>
        </p:nvSpPr>
        <p:spPr>
          <a:xfrm>
            <a:off x="2600760" y="3051484"/>
            <a:ext cx="6138901" cy="1144824"/>
          </a:xfrm>
          <a:prstGeom prst="rect">
            <a:avLst/>
          </a:prstGeom>
        </p:spPr>
        <p:txBody>
          <a:bodyPr lIns="0" tIns="0" rIns="0" bIns="0" rtlCol="0" anchor="t">
            <a:spAutoFit/>
          </a:bodyPr>
          <a:lstStyle/>
          <a:p>
            <a:pPr marL="470415" lvl="1" indent="-235208" algn="l">
              <a:lnSpc>
                <a:spcPts val="3006"/>
              </a:lnSpc>
              <a:spcBef>
                <a:spcPct val="0"/>
              </a:spcBef>
              <a:buFont typeface="Arial"/>
              <a:buChar char="•"/>
            </a:pPr>
            <a:r>
              <a:rPr lang="en-US" sz="2178">
                <a:solidFill>
                  <a:srgbClr val="FFFFFF"/>
                </a:solidFill>
                <a:latin typeface="Almarai"/>
                <a:ea typeface="Almarai"/>
                <a:cs typeface="Almarai"/>
                <a:sym typeface="Almarai"/>
              </a:rPr>
              <a:t>U</a:t>
            </a:r>
            <a:r>
              <a:rPr lang="en-US" sz="2178" u="none" strike="noStrike">
                <a:solidFill>
                  <a:srgbClr val="FFFFFF"/>
                </a:solidFill>
                <a:latin typeface="Almarai"/>
                <a:ea typeface="Almarai"/>
                <a:cs typeface="Almarai"/>
                <a:sym typeface="Almarai"/>
              </a:rPr>
              <a:t>sers can manage inventory and stock of all the products available in their store.</a:t>
            </a:r>
          </a:p>
          <a:p>
            <a:pPr marL="0" lvl="0" indent="0" algn="l">
              <a:lnSpc>
                <a:spcPts val="3006"/>
              </a:lnSpc>
              <a:spcBef>
                <a:spcPct val="0"/>
              </a:spcBef>
            </a:pPr>
            <a:endParaRPr lang="en-US" sz="2178" u="none" strike="noStrike">
              <a:solidFill>
                <a:srgbClr val="FFFFFF"/>
              </a:solidFill>
              <a:latin typeface="Almarai"/>
              <a:ea typeface="Almarai"/>
              <a:cs typeface="Almarai"/>
              <a:sym typeface="Almarai"/>
            </a:endParaRPr>
          </a:p>
        </p:txBody>
      </p:sp>
      <p:sp>
        <p:nvSpPr>
          <p:cNvPr id="26" name="TextBox 26"/>
          <p:cNvSpPr txBox="1"/>
          <p:nvPr/>
        </p:nvSpPr>
        <p:spPr>
          <a:xfrm>
            <a:off x="3529705" y="4535717"/>
            <a:ext cx="6138901" cy="1144824"/>
          </a:xfrm>
          <a:prstGeom prst="rect">
            <a:avLst/>
          </a:prstGeom>
        </p:spPr>
        <p:txBody>
          <a:bodyPr lIns="0" tIns="0" rIns="0" bIns="0" rtlCol="0" anchor="t">
            <a:spAutoFit/>
          </a:bodyPr>
          <a:lstStyle/>
          <a:p>
            <a:pPr marL="470415" lvl="1" indent="-235208" algn="l">
              <a:lnSpc>
                <a:spcPts val="3006"/>
              </a:lnSpc>
              <a:spcBef>
                <a:spcPct val="0"/>
              </a:spcBef>
              <a:buFont typeface="Arial"/>
              <a:buChar char="•"/>
            </a:pPr>
            <a:r>
              <a:rPr lang="en-US" sz="2178">
                <a:solidFill>
                  <a:srgbClr val="FFFFFF"/>
                </a:solidFill>
                <a:latin typeface="Almarai"/>
                <a:ea typeface="Almarai"/>
                <a:cs typeface="Almarai"/>
                <a:sym typeface="Almarai"/>
              </a:rPr>
              <a:t>U</a:t>
            </a:r>
            <a:r>
              <a:rPr lang="en-US" sz="2178" u="none" strike="noStrike">
                <a:solidFill>
                  <a:srgbClr val="FFFFFF"/>
                </a:solidFill>
                <a:latin typeface="Almarai"/>
                <a:ea typeface="Almarai"/>
                <a:cs typeface="Almarai"/>
                <a:sym typeface="Almarai"/>
              </a:rPr>
              <a:t>sers can manage all sales and purchase transactions made by the store.</a:t>
            </a:r>
          </a:p>
          <a:p>
            <a:pPr marL="0" lvl="0" indent="0" algn="l">
              <a:lnSpc>
                <a:spcPts val="3006"/>
              </a:lnSpc>
              <a:spcBef>
                <a:spcPct val="0"/>
              </a:spcBef>
            </a:pPr>
            <a:endParaRPr lang="en-US" sz="2178" u="none" strike="noStrike">
              <a:solidFill>
                <a:srgbClr val="FFFFFF"/>
              </a:solidFill>
              <a:latin typeface="Almarai"/>
              <a:ea typeface="Almarai"/>
              <a:cs typeface="Almarai"/>
              <a:sym typeface="Almarai"/>
            </a:endParaRPr>
          </a:p>
        </p:txBody>
      </p:sp>
      <p:sp>
        <p:nvSpPr>
          <p:cNvPr id="27" name="TextBox 27"/>
          <p:cNvSpPr txBox="1"/>
          <p:nvPr/>
        </p:nvSpPr>
        <p:spPr>
          <a:xfrm>
            <a:off x="4754242" y="6099482"/>
            <a:ext cx="7363438" cy="1903146"/>
          </a:xfrm>
          <a:prstGeom prst="rect">
            <a:avLst/>
          </a:prstGeom>
        </p:spPr>
        <p:txBody>
          <a:bodyPr lIns="0" tIns="0" rIns="0" bIns="0" rtlCol="0" anchor="t">
            <a:spAutoFit/>
          </a:bodyPr>
          <a:lstStyle/>
          <a:p>
            <a:pPr marL="470415" lvl="1" indent="-235208" algn="l">
              <a:lnSpc>
                <a:spcPts val="3006"/>
              </a:lnSpc>
              <a:spcBef>
                <a:spcPct val="0"/>
              </a:spcBef>
              <a:buFont typeface="Arial"/>
              <a:buChar char="•"/>
            </a:pPr>
            <a:r>
              <a:rPr lang="en-US" sz="2178">
                <a:solidFill>
                  <a:srgbClr val="FFFFFF"/>
                </a:solidFill>
                <a:latin typeface="Almarai"/>
                <a:ea typeface="Almarai"/>
                <a:cs typeface="Almarai"/>
                <a:sym typeface="Almarai"/>
              </a:rPr>
              <a:t>Supp</a:t>
            </a:r>
            <a:r>
              <a:rPr lang="en-US" sz="2178" u="none" strike="noStrike">
                <a:solidFill>
                  <a:srgbClr val="FFFFFF"/>
                </a:solidFill>
                <a:latin typeface="Almarai"/>
                <a:ea typeface="Almarai"/>
                <a:cs typeface="Almarai"/>
                <a:sym typeface="Almarai"/>
              </a:rPr>
              <a:t>orts two user types:</a:t>
            </a:r>
          </a:p>
          <a:p>
            <a:pPr marL="940831" lvl="2" indent="-313610" algn="l">
              <a:lnSpc>
                <a:spcPts val="3006"/>
              </a:lnSpc>
              <a:spcBef>
                <a:spcPct val="0"/>
              </a:spcBef>
              <a:buAutoNum type="alphaLcPeriod"/>
            </a:pPr>
            <a:r>
              <a:rPr lang="en-US" sz="2178" u="none" strike="noStrike">
                <a:solidFill>
                  <a:srgbClr val="FFFFFF"/>
                </a:solidFill>
                <a:latin typeface="Almarai"/>
                <a:ea typeface="Almarai"/>
                <a:cs typeface="Almarai"/>
                <a:sym typeface="Almarai"/>
              </a:rPr>
              <a:t>Administrator</a:t>
            </a:r>
          </a:p>
          <a:p>
            <a:pPr marL="940831" lvl="2" indent="-313610" algn="l">
              <a:lnSpc>
                <a:spcPts val="3006"/>
              </a:lnSpc>
              <a:spcBef>
                <a:spcPct val="0"/>
              </a:spcBef>
              <a:buAutoNum type="alphaLcPeriod"/>
            </a:pPr>
            <a:r>
              <a:rPr lang="en-US" sz="2178" u="none" strike="noStrike">
                <a:solidFill>
                  <a:srgbClr val="FFFFFF"/>
                </a:solidFill>
                <a:latin typeface="Almarai"/>
                <a:ea typeface="Almarai"/>
                <a:cs typeface="Almarai"/>
                <a:sym typeface="Almarai"/>
              </a:rPr>
              <a:t>Employee</a:t>
            </a:r>
          </a:p>
          <a:p>
            <a:pPr marL="470415" lvl="1" indent="-235208" algn="l">
              <a:lnSpc>
                <a:spcPts val="3006"/>
              </a:lnSpc>
              <a:spcBef>
                <a:spcPct val="0"/>
              </a:spcBef>
              <a:buFont typeface="Arial"/>
              <a:buChar char="•"/>
            </a:pPr>
            <a:r>
              <a:rPr lang="en-US" sz="2178" u="none" strike="noStrike">
                <a:solidFill>
                  <a:srgbClr val="FFFFFF"/>
                </a:solidFill>
                <a:latin typeface="Almarai"/>
                <a:ea typeface="Almarai"/>
                <a:cs typeface="Almarai"/>
                <a:sym typeface="Almarai"/>
              </a:rPr>
              <a:t>[Admins have the ability to manage all other personnel.]</a:t>
            </a:r>
          </a:p>
          <a:p>
            <a:pPr marL="0" lvl="0" indent="0" algn="l">
              <a:lnSpc>
                <a:spcPts val="3006"/>
              </a:lnSpc>
              <a:spcBef>
                <a:spcPct val="0"/>
              </a:spcBef>
            </a:pPr>
            <a:endParaRPr lang="en-US" sz="2178" u="none" strike="noStrike">
              <a:solidFill>
                <a:srgbClr val="FFFFFF"/>
              </a:solidFill>
              <a:latin typeface="Almarai"/>
              <a:ea typeface="Almarai"/>
              <a:cs typeface="Almarai"/>
              <a:sym typeface="Almarai"/>
            </a:endParaRPr>
          </a:p>
        </p:txBody>
      </p:sp>
      <p:sp>
        <p:nvSpPr>
          <p:cNvPr id="28" name="TextBox 28"/>
          <p:cNvSpPr txBox="1"/>
          <p:nvPr/>
        </p:nvSpPr>
        <p:spPr>
          <a:xfrm>
            <a:off x="5978779" y="8024758"/>
            <a:ext cx="6138901" cy="1144824"/>
          </a:xfrm>
          <a:prstGeom prst="rect">
            <a:avLst/>
          </a:prstGeom>
        </p:spPr>
        <p:txBody>
          <a:bodyPr lIns="0" tIns="0" rIns="0" bIns="0" rtlCol="0" anchor="t">
            <a:spAutoFit/>
          </a:bodyPr>
          <a:lstStyle/>
          <a:p>
            <a:pPr marL="470415" lvl="1" indent="-235208" algn="l">
              <a:lnSpc>
                <a:spcPts val="3006"/>
              </a:lnSpc>
              <a:spcBef>
                <a:spcPct val="0"/>
              </a:spcBef>
              <a:buFont typeface="Arial"/>
              <a:buChar char="•"/>
            </a:pPr>
            <a:r>
              <a:rPr lang="en-US" sz="2178">
                <a:solidFill>
                  <a:srgbClr val="FFFFFF"/>
                </a:solidFill>
                <a:latin typeface="Almarai"/>
                <a:ea typeface="Almarai"/>
                <a:cs typeface="Almarai"/>
                <a:sym typeface="Almarai"/>
              </a:rPr>
              <a:t>Any</a:t>
            </a:r>
            <a:r>
              <a:rPr lang="en-US" sz="2178" u="none" strike="noStrike">
                <a:solidFill>
                  <a:srgbClr val="FFFFFF"/>
                </a:solidFill>
                <a:latin typeface="Almarai"/>
                <a:ea typeface="Almarai"/>
                <a:cs typeface="Almarai"/>
                <a:sym typeface="Almarai"/>
              </a:rPr>
              <a:t> transaction made automatically handles the stock availability in the inventory.</a:t>
            </a:r>
          </a:p>
          <a:p>
            <a:pPr marL="0" lvl="0" indent="0" algn="l">
              <a:lnSpc>
                <a:spcPts val="3006"/>
              </a:lnSpc>
              <a:spcBef>
                <a:spcPct val="0"/>
              </a:spcBef>
            </a:pPr>
            <a:endParaRPr lang="en-US" sz="2178" u="none" strike="noStrike">
              <a:solidFill>
                <a:srgbClr val="FFFFFF"/>
              </a:solidFill>
              <a:latin typeface="Almarai"/>
              <a:ea typeface="Almarai"/>
              <a:cs typeface="Almarai"/>
              <a:sym typeface="Almarai"/>
            </a:endParaRPr>
          </a:p>
        </p:txBody>
      </p:sp>
      <p:grpSp>
        <p:nvGrpSpPr>
          <p:cNvPr id="31" name="Group 31"/>
          <p:cNvGrpSpPr/>
          <p:nvPr/>
        </p:nvGrpSpPr>
        <p:grpSpPr>
          <a:xfrm rot="-10800000">
            <a:off x="16605949" y="1202778"/>
            <a:ext cx="5246522" cy="7495031"/>
            <a:chOff x="0" y="0"/>
            <a:chExt cx="4445000" cy="6350000"/>
          </a:xfrm>
        </p:grpSpPr>
        <p:sp>
          <p:nvSpPr>
            <p:cNvPr id="32" name="Freeform 3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33" name="Group 33"/>
          <p:cNvGrpSpPr/>
          <p:nvPr/>
        </p:nvGrpSpPr>
        <p:grpSpPr>
          <a:xfrm rot="5400000">
            <a:off x="1144411" y="1337805"/>
            <a:ext cx="1224824" cy="12248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35" name="TextBox 35"/>
          <p:cNvSpPr txBox="1"/>
          <p:nvPr/>
        </p:nvSpPr>
        <p:spPr>
          <a:xfrm>
            <a:off x="1028700" y="1480657"/>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02</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73853" y="3700585"/>
            <a:ext cx="911914" cy="9119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a:off x="2702797" y="5184819"/>
            <a:ext cx="911914" cy="91191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3927334" y="6748584"/>
            <a:ext cx="911914" cy="9119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a:off x="10016575" y="-1489570"/>
            <a:ext cx="4202211" cy="6003158"/>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3" name="Group 13"/>
          <p:cNvGrpSpPr/>
          <p:nvPr/>
        </p:nvGrpSpPr>
        <p:grpSpPr>
          <a:xfrm rot="5400000">
            <a:off x="16605949" y="8402070"/>
            <a:ext cx="841991" cy="84199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5" name="Group 15"/>
          <p:cNvGrpSpPr/>
          <p:nvPr/>
        </p:nvGrpSpPr>
        <p:grpSpPr>
          <a:xfrm>
            <a:off x="-5173055" y="-2043171"/>
            <a:ext cx="5754080" cy="8220114"/>
            <a:chOff x="0" y="0"/>
            <a:chExt cx="4445000" cy="6350000"/>
          </a:xfrm>
        </p:grpSpPr>
        <p:sp>
          <p:nvSpPr>
            <p:cNvPr id="16" name="Freeform 1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7" name="TextBox 17"/>
          <p:cNvSpPr txBox="1"/>
          <p:nvPr/>
        </p:nvSpPr>
        <p:spPr>
          <a:xfrm>
            <a:off x="2766869" y="1477050"/>
            <a:ext cx="13335772" cy="1907811"/>
          </a:xfrm>
          <a:prstGeom prst="rect">
            <a:avLst/>
          </a:prstGeom>
        </p:spPr>
        <p:txBody>
          <a:bodyPr lIns="0" tIns="0" rIns="0" bIns="0" rtlCol="0" anchor="t">
            <a:spAutoFit/>
          </a:bodyPr>
          <a:lstStyle/>
          <a:p>
            <a:pPr algn="l">
              <a:lnSpc>
                <a:spcPts val="7473"/>
              </a:lnSpc>
            </a:pPr>
            <a:r>
              <a:rPr lang="en-US" sz="6227" b="1">
                <a:solidFill>
                  <a:srgbClr val="FFFFFF"/>
                </a:solidFill>
                <a:latin typeface="Almarai Bold"/>
                <a:ea typeface="Almarai Bold"/>
                <a:cs typeface="Almarai Bold"/>
                <a:sym typeface="Almarai Bold"/>
              </a:rPr>
              <a:t>FEATURES OF THE APPLICATION</a:t>
            </a:r>
          </a:p>
          <a:p>
            <a:pPr marL="0" lvl="0" indent="0" algn="l">
              <a:lnSpc>
                <a:spcPts val="7473"/>
              </a:lnSpc>
              <a:spcBef>
                <a:spcPct val="0"/>
              </a:spcBef>
            </a:pPr>
            <a:endParaRPr lang="en-US" sz="6227" b="1">
              <a:solidFill>
                <a:srgbClr val="FFFFFF"/>
              </a:solidFill>
              <a:latin typeface="Almarai Bold"/>
              <a:ea typeface="Almarai Bold"/>
              <a:cs typeface="Almarai Bold"/>
              <a:sym typeface="Almarai Bold"/>
            </a:endParaRPr>
          </a:p>
        </p:txBody>
      </p:sp>
      <p:sp>
        <p:nvSpPr>
          <p:cNvPr id="18" name="TextBox 18"/>
          <p:cNvSpPr txBox="1"/>
          <p:nvPr/>
        </p:nvSpPr>
        <p:spPr>
          <a:xfrm>
            <a:off x="1756823" y="3775997"/>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01</a:t>
            </a:r>
          </a:p>
        </p:txBody>
      </p:sp>
      <p:sp>
        <p:nvSpPr>
          <p:cNvPr id="19" name="TextBox 19"/>
          <p:cNvSpPr txBox="1"/>
          <p:nvPr/>
        </p:nvSpPr>
        <p:spPr>
          <a:xfrm>
            <a:off x="2685767" y="5260231"/>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02</a:t>
            </a:r>
          </a:p>
        </p:txBody>
      </p:sp>
      <p:sp>
        <p:nvSpPr>
          <p:cNvPr id="20" name="TextBox 20"/>
          <p:cNvSpPr txBox="1"/>
          <p:nvPr/>
        </p:nvSpPr>
        <p:spPr>
          <a:xfrm>
            <a:off x="3910304" y="6823995"/>
            <a:ext cx="880028" cy="684892"/>
          </a:xfrm>
          <a:prstGeom prst="rect">
            <a:avLst/>
          </a:prstGeom>
        </p:spPr>
        <p:txBody>
          <a:bodyPr lIns="0" tIns="0" rIns="0" bIns="0" rtlCol="0" anchor="t">
            <a:spAutoFit/>
          </a:bodyPr>
          <a:lstStyle/>
          <a:p>
            <a:pPr marL="0" lvl="0" indent="0" algn="ctr">
              <a:lnSpc>
                <a:spcPts val="5526"/>
              </a:lnSpc>
              <a:spcBef>
                <a:spcPct val="0"/>
              </a:spcBef>
            </a:pPr>
            <a:r>
              <a:rPr lang="en-US" sz="4004" b="1">
                <a:solidFill>
                  <a:srgbClr val="051D40"/>
                </a:solidFill>
                <a:latin typeface="Almarai Bold"/>
                <a:ea typeface="Almarai Bold"/>
                <a:cs typeface="Almarai Bold"/>
                <a:sym typeface="Almarai Bold"/>
              </a:rPr>
              <a:t>03</a:t>
            </a:r>
          </a:p>
        </p:txBody>
      </p:sp>
      <p:sp>
        <p:nvSpPr>
          <p:cNvPr id="21" name="TextBox 21"/>
          <p:cNvSpPr txBox="1"/>
          <p:nvPr/>
        </p:nvSpPr>
        <p:spPr>
          <a:xfrm>
            <a:off x="2981360" y="3722715"/>
            <a:ext cx="6543240" cy="1144824"/>
          </a:xfrm>
          <a:prstGeom prst="rect">
            <a:avLst/>
          </a:prstGeom>
        </p:spPr>
        <p:txBody>
          <a:bodyPr lIns="0" tIns="0" rIns="0" bIns="0" rtlCol="0" anchor="t">
            <a:spAutoFit/>
          </a:bodyPr>
          <a:lstStyle/>
          <a:p>
            <a:pPr marL="470415" lvl="1" indent="-235208" algn="l">
              <a:lnSpc>
                <a:spcPts val="3006"/>
              </a:lnSpc>
              <a:buFont typeface="Arial"/>
              <a:buChar char="•"/>
            </a:pPr>
            <a:r>
              <a:rPr lang="en-US" sz="2178">
                <a:solidFill>
                  <a:srgbClr val="FFFFFF"/>
                </a:solidFill>
                <a:latin typeface="Almarai"/>
                <a:ea typeface="Almarai"/>
                <a:cs typeface="Almarai"/>
                <a:sym typeface="Almarai"/>
              </a:rPr>
              <a:t>Each section includes a search feature to make it easier for users to view the data they want to see.</a:t>
            </a:r>
          </a:p>
          <a:p>
            <a:pPr marL="0" lvl="0" indent="0" algn="l">
              <a:lnSpc>
                <a:spcPts val="3006"/>
              </a:lnSpc>
              <a:spcBef>
                <a:spcPct val="0"/>
              </a:spcBef>
            </a:pPr>
            <a:endParaRPr lang="en-US" sz="2178">
              <a:solidFill>
                <a:srgbClr val="FFFFFF"/>
              </a:solidFill>
              <a:latin typeface="Almarai"/>
              <a:ea typeface="Almarai"/>
              <a:cs typeface="Almarai"/>
              <a:sym typeface="Almarai"/>
            </a:endParaRPr>
          </a:p>
        </p:txBody>
      </p:sp>
      <p:sp>
        <p:nvSpPr>
          <p:cNvPr id="22" name="TextBox 22"/>
          <p:cNvSpPr txBox="1"/>
          <p:nvPr/>
        </p:nvSpPr>
        <p:spPr>
          <a:xfrm>
            <a:off x="3910304" y="5206949"/>
            <a:ext cx="7640021" cy="1523985"/>
          </a:xfrm>
          <a:prstGeom prst="rect">
            <a:avLst/>
          </a:prstGeom>
        </p:spPr>
        <p:txBody>
          <a:bodyPr lIns="0" tIns="0" rIns="0" bIns="0" rtlCol="0" anchor="t">
            <a:spAutoFit/>
          </a:bodyPr>
          <a:lstStyle/>
          <a:p>
            <a:pPr marL="470415" lvl="1" indent="-235208" algn="l">
              <a:lnSpc>
                <a:spcPts val="3006"/>
              </a:lnSpc>
              <a:buFont typeface="Arial"/>
              <a:buChar char="•"/>
            </a:pPr>
            <a:r>
              <a:rPr lang="en-US" sz="2178">
                <a:solidFill>
                  <a:srgbClr val="FFFFFF"/>
                </a:solidFill>
                <a:latin typeface="Almarai"/>
                <a:ea typeface="Almarai"/>
                <a:cs typeface="Almarai"/>
                <a:sym typeface="Almarai"/>
              </a:rPr>
              <a:t>Users only need to enter the product code while making a sale and all the relevant details will be retrieved from the database automatically.</a:t>
            </a:r>
          </a:p>
          <a:p>
            <a:pPr marL="0" lvl="0" indent="0" algn="l">
              <a:lnSpc>
                <a:spcPts val="3006"/>
              </a:lnSpc>
              <a:spcBef>
                <a:spcPct val="0"/>
              </a:spcBef>
            </a:pPr>
            <a:endParaRPr lang="en-US" sz="2178">
              <a:solidFill>
                <a:srgbClr val="FFFFFF"/>
              </a:solidFill>
              <a:latin typeface="Almarai"/>
              <a:ea typeface="Almarai"/>
              <a:cs typeface="Almarai"/>
              <a:sym typeface="Almarai"/>
            </a:endParaRPr>
          </a:p>
        </p:txBody>
      </p:sp>
      <p:sp>
        <p:nvSpPr>
          <p:cNvPr id="23" name="TextBox 23"/>
          <p:cNvSpPr txBox="1"/>
          <p:nvPr/>
        </p:nvSpPr>
        <p:spPr>
          <a:xfrm>
            <a:off x="5134842" y="6982715"/>
            <a:ext cx="7363438" cy="386502"/>
          </a:xfrm>
          <a:prstGeom prst="rect">
            <a:avLst/>
          </a:prstGeom>
        </p:spPr>
        <p:txBody>
          <a:bodyPr lIns="0" tIns="0" rIns="0" bIns="0" rtlCol="0" anchor="t">
            <a:spAutoFit/>
          </a:bodyPr>
          <a:lstStyle/>
          <a:p>
            <a:pPr marL="470415" lvl="1" indent="-235208" algn="l">
              <a:lnSpc>
                <a:spcPts val="3006"/>
              </a:lnSpc>
              <a:spcBef>
                <a:spcPct val="0"/>
              </a:spcBef>
              <a:buFont typeface="Arial"/>
              <a:buChar char="•"/>
            </a:pPr>
            <a:r>
              <a:rPr lang="en-US" sz="2178">
                <a:solidFill>
                  <a:srgbClr val="FFFFFF"/>
                </a:solidFill>
                <a:latin typeface="Almarai"/>
                <a:ea typeface="Almarai"/>
                <a:cs typeface="Almarai"/>
                <a:sym typeface="Almarai"/>
              </a:rPr>
              <a:t>Maintains a time log of all the users using the application.</a:t>
            </a:r>
          </a:p>
        </p:txBody>
      </p:sp>
      <p:grpSp>
        <p:nvGrpSpPr>
          <p:cNvPr id="24" name="Group 24"/>
          <p:cNvGrpSpPr/>
          <p:nvPr/>
        </p:nvGrpSpPr>
        <p:grpSpPr>
          <a:xfrm>
            <a:off x="-1745506" y="7053243"/>
            <a:ext cx="4904260" cy="7006086"/>
            <a:chOff x="0" y="0"/>
            <a:chExt cx="4445000" cy="6350000"/>
          </a:xfrm>
        </p:grpSpPr>
        <p:sp>
          <p:nvSpPr>
            <p:cNvPr id="25" name="Freeform 2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142" r="-57142"/>
              </a:stretch>
            </a:blipFill>
          </p:spPr>
        </p:sp>
      </p:grpSp>
      <p:grpSp>
        <p:nvGrpSpPr>
          <p:cNvPr id="26" name="Group 26"/>
          <p:cNvGrpSpPr/>
          <p:nvPr/>
        </p:nvGrpSpPr>
        <p:grpSpPr>
          <a:xfrm rot="-10800000">
            <a:off x="13784155" y="3152680"/>
            <a:ext cx="5246522" cy="7495031"/>
            <a:chOff x="0" y="0"/>
            <a:chExt cx="4445000" cy="6350000"/>
          </a:xfrm>
        </p:grpSpPr>
        <p:sp>
          <p:nvSpPr>
            <p:cNvPr id="27" name="Freeform 2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8" name="Group 28"/>
          <p:cNvGrpSpPr/>
          <p:nvPr/>
        </p:nvGrpSpPr>
        <p:grpSpPr>
          <a:xfrm rot="5400000">
            <a:off x="1144411" y="1337805"/>
            <a:ext cx="1224824" cy="122482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30" name="TextBox 30"/>
          <p:cNvSpPr txBox="1"/>
          <p:nvPr/>
        </p:nvSpPr>
        <p:spPr>
          <a:xfrm>
            <a:off x="1028700" y="1480657"/>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02</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2888392" y="-4577777"/>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1685159" y="3983383"/>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6" name="TextBox 6"/>
          <p:cNvSpPr txBox="1"/>
          <p:nvPr/>
        </p:nvSpPr>
        <p:spPr>
          <a:xfrm>
            <a:off x="3256624" y="872798"/>
            <a:ext cx="10277404" cy="2299661"/>
          </a:xfrm>
          <a:prstGeom prst="rect">
            <a:avLst/>
          </a:prstGeom>
        </p:spPr>
        <p:txBody>
          <a:bodyPr lIns="0" tIns="0" rIns="0" bIns="0" rtlCol="0" anchor="t">
            <a:spAutoFit/>
          </a:bodyPr>
          <a:lstStyle/>
          <a:p>
            <a:pPr algn="l">
              <a:lnSpc>
                <a:spcPts val="6034"/>
              </a:lnSpc>
            </a:pPr>
            <a:r>
              <a:rPr lang="en-US" sz="5028" b="1">
                <a:solidFill>
                  <a:srgbClr val="FFFFFF"/>
                </a:solidFill>
                <a:latin typeface="Almarai Bold"/>
                <a:ea typeface="Almarai Bold"/>
                <a:cs typeface="Almarai Bold"/>
                <a:sym typeface="Almarai Bold"/>
              </a:rPr>
              <a:t>HOW TO DOWNLOAD AND RUN THE SOFTWARE</a:t>
            </a:r>
          </a:p>
          <a:p>
            <a:pPr marL="0" lvl="0" indent="0" algn="l">
              <a:lnSpc>
                <a:spcPts val="6034"/>
              </a:lnSpc>
              <a:spcBef>
                <a:spcPct val="0"/>
              </a:spcBef>
            </a:pPr>
            <a:endParaRPr lang="en-US" sz="5028" b="1">
              <a:solidFill>
                <a:srgbClr val="FFFFFF"/>
              </a:solidFill>
              <a:latin typeface="Almarai Bold"/>
              <a:ea typeface="Almarai Bold"/>
              <a:cs typeface="Almarai Bold"/>
              <a:sym typeface="Almarai Bold"/>
            </a:endParaRPr>
          </a:p>
        </p:txBody>
      </p:sp>
      <p:sp>
        <p:nvSpPr>
          <p:cNvPr id="7" name="TextBox 7"/>
          <p:cNvSpPr txBox="1"/>
          <p:nvPr/>
        </p:nvSpPr>
        <p:spPr>
          <a:xfrm>
            <a:off x="1028700" y="2881993"/>
            <a:ext cx="16297009" cy="6532750"/>
          </a:xfrm>
          <a:prstGeom prst="rect">
            <a:avLst/>
          </a:prstGeom>
        </p:spPr>
        <p:txBody>
          <a:bodyPr lIns="0" tIns="0" rIns="0" bIns="0" rtlCol="0" anchor="t">
            <a:spAutoFit/>
          </a:bodyPr>
          <a:lstStyle/>
          <a:p>
            <a:pPr marL="586330" lvl="1" indent="-293165" algn="l">
              <a:lnSpc>
                <a:spcPts val="3747"/>
              </a:lnSpc>
              <a:spcBef>
                <a:spcPct val="0"/>
              </a:spcBef>
              <a:buAutoNum type="arabicPeriod"/>
            </a:pPr>
            <a:r>
              <a:rPr lang="en-US" sz="2715">
                <a:solidFill>
                  <a:srgbClr val="FFFFFF"/>
                </a:solidFill>
                <a:latin typeface="Almarai"/>
                <a:ea typeface="Almarai"/>
                <a:cs typeface="Almarai"/>
                <a:sym typeface="Almarai"/>
              </a:rPr>
              <a:t>Downl</a:t>
            </a:r>
            <a:r>
              <a:rPr lang="en-US" sz="2715" u="none" strike="noStrike">
                <a:solidFill>
                  <a:srgbClr val="FFFFFF"/>
                </a:solidFill>
                <a:latin typeface="Almarai"/>
                <a:ea typeface="Almarai"/>
                <a:cs typeface="Almarai"/>
                <a:sym typeface="Almarai"/>
              </a:rPr>
              <a:t>oad and unzip the ZIP folder: </a:t>
            </a:r>
            <a:r>
              <a:rPr lang="en-US" sz="2715" u="sng" strike="noStrike">
                <a:solidFill>
                  <a:srgbClr val="FFFFFF"/>
                </a:solidFill>
                <a:latin typeface="Almarai"/>
                <a:ea typeface="Almarai"/>
                <a:cs typeface="Almarai"/>
                <a:sym typeface="Almarai"/>
                <a:hlinkClick r:id="rId3" tooltip="https://github.com/AsjadIqbal/InventoryManagementSystem/blob/master/InventoryManagement.zip"/>
              </a:rPr>
              <a:t>InventoryManagement.zip</a:t>
            </a:r>
          </a:p>
          <a:p>
            <a:pPr marL="586330" lvl="1" indent="-293165" algn="l">
              <a:lnSpc>
                <a:spcPts val="3747"/>
              </a:lnSpc>
              <a:spcBef>
                <a:spcPct val="0"/>
              </a:spcBef>
              <a:buAutoNum type="arabicPeriod"/>
            </a:pPr>
            <a:r>
              <a:rPr lang="en-US" sz="2715" u="none" strike="noStrike">
                <a:solidFill>
                  <a:srgbClr val="FFFFFF"/>
                </a:solidFill>
                <a:latin typeface="Almarai"/>
                <a:ea typeface="Almarai"/>
                <a:cs typeface="Almarai"/>
                <a:sym typeface="Almarai"/>
              </a:rPr>
              <a:t>Download the </a:t>
            </a:r>
            <a:r>
              <a:rPr lang="en-US" sz="2715" u="sng" strike="noStrike">
                <a:solidFill>
                  <a:srgbClr val="FFFFFF"/>
                </a:solidFill>
                <a:latin typeface="Almarai"/>
                <a:ea typeface="Almarai"/>
                <a:cs typeface="Almarai"/>
                <a:sym typeface="Almarai"/>
                <a:hlinkClick r:id="rId4" tooltip="https://github.com/AsjadIqbal/InventoryManagementSystem/blob/master/SQL/InventoryDB.sql"/>
              </a:rPr>
              <a:t>SQL dump file</a:t>
            </a:r>
          </a:p>
          <a:p>
            <a:pPr marL="586330" lvl="1" indent="-293165" algn="l">
              <a:lnSpc>
                <a:spcPts val="3747"/>
              </a:lnSpc>
              <a:spcBef>
                <a:spcPct val="0"/>
              </a:spcBef>
              <a:buAutoNum type="arabicPeriod"/>
            </a:pPr>
            <a:r>
              <a:rPr lang="en-US" sz="2715" u="none" strike="noStrike">
                <a:solidFill>
                  <a:srgbClr val="FFFFFF"/>
                </a:solidFill>
                <a:latin typeface="Almarai"/>
                <a:ea typeface="Almarai"/>
                <a:cs typeface="Almarai"/>
                <a:sym typeface="Almarai"/>
              </a:rPr>
              <a:t>Import the SQL dump file using MySQL Workbench to locally create the sample schema and tables associated with this software.</a:t>
            </a:r>
          </a:p>
          <a:p>
            <a:pPr marL="586330" lvl="1" indent="-293165" algn="l">
              <a:lnSpc>
                <a:spcPts val="3747"/>
              </a:lnSpc>
              <a:spcBef>
                <a:spcPct val="0"/>
              </a:spcBef>
              <a:buAutoNum type="arabicPeriod"/>
            </a:pPr>
            <a:r>
              <a:rPr lang="en-US" sz="2715" u="none" strike="noStrike">
                <a:solidFill>
                  <a:srgbClr val="FFFFFF"/>
                </a:solidFill>
                <a:latin typeface="Almarai"/>
                <a:ea typeface="Almarai"/>
                <a:cs typeface="Almarai"/>
                <a:sym typeface="Almarai"/>
              </a:rPr>
              <a:t>After the inventory schema has been locally created, you can go ahead and run the JAR file (InventoryManagement.jar) included in the zip folder.</a:t>
            </a:r>
          </a:p>
          <a:p>
            <a:pPr marL="586330" lvl="1" indent="-293165" algn="l">
              <a:lnSpc>
                <a:spcPts val="3747"/>
              </a:lnSpc>
              <a:spcBef>
                <a:spcPct val="0"/>
              </a:spcBef>
              <a:buAutoNum type="arabicPeriod"/>
            </a:pPr>
            <a:r>
              <a:rPr lang="en-US" sz="2715" u="none" strike="noStrike">
                <a:solidFill>
                  <a:srgbClr val="FFFFFF"/>
                </a:solidFill>
                <a:latin typeface="Almarai"/>
                <a:ea typeface="Almarai"/>
                <a:cs typeface="Almarai"/>
                <a:sym typeface="Almarai"/>
              </a:rPr>
              <a:t>Default credentials for the connection to MySQL database is:</a:t>
            </a:r>
          </a:p>
          <a:p>
            <a:pPr marL="1172660" lvl="2" indent="-390887" algn="l">
              <a:lnSpc>
                <a:spcPts val="3747"/>
              </a:lnSpc>
              <a:spcBef>
                <a:spcPct val="0"/>
              </a:spcBef>
              <a:buFont typeface="Arial"/>
              <a:buChar char="⚬"/>
            </a:pPr>
            <a:r>
              <a:rPr lang="en-US" sz="2715" u="none" strike="noStrike">
                <a:solidFill>
                  <a:srgbClr val="FFFFFF"/>
                </a:solidFill>
                <a:latin typeface="Almarai"/>
                <a:ea typeface="Almarai"/>
                <a:cs typeface="Almarai"/>
                <a:sym typeface="Almarai"/>
              </a:rPr>
              <a:t>Username: root</a:t>
            </a:r>
          </a:p>
          <a:p>
            <a:pPr marL="1172660" lvl="2" indent="-390887" algn="l">
              <a:lnSpc>
                <a:spcPts val="3747"/>
              </a:lnSpc>
              <a:spcBef>
                <a:spcPct val="0"/>
              </a:spcBef>
              <a:buFont typeface="Arial"/>
              <a:buChar char="⚬"/>
            </a:pPr>
            <a:r>
              <a:rPr lang="en-US" sz="2715" u="none" strike="noStrike">
                <a:solidFill>
                  <a:srgbClr val="FFFFFF"/>
                </a:solidFill>
                <a:latin typeface="Almarai"/>
                <a:ea typeface="Almarai"/>
                <a:cs typeface="Almarai"/>
                <a:sym typeface="Almarai"/>
              </a:rPr>
              <a:t>Password: root</a:t>
            </a:r>
          </a:p>
          <a:p>
            <a:pPr marL="586330" lvl="1" indent="-293165" algn="l">
              <a:lnSpc>
                <a:spcPts val="3747"/>
              </a:lnSpc>
              <a:spcBef>
                <a:spcPct val="0"/>
              </a:spcBef>
              <a:buAutoNum type="arabicPeriod"/>
            </a:pPr>
            <a:r>
              <a:rPr lang="en-US" sz="2715" u="none" strike="noStrike">
                <a:solidFill>
                  <a:srgbClr val="FFFFFF"/>
                </a:solidFill>
                <a:latin typeface="Almarai"/>
                <a:ea typeface="Almarai"/>
                <a:cs typeface="Almarai"/>
                <a:sym typeface="Almarai"/>
              </a:rPr>
              <a:t>Once these credentials match, the JAR file should execute without any issues provided that you have the minimum JRE.</a:t>
            </a:r>
          </a:p>
          <a:p>
            <a:pPr marL="586330" lvl="1" indent="-293165" algn="l">
              <a:lnSpc>
                <a:spcPts val="3747"/>
              </a:lnSpc>
              <a:spcBef>
                <a:spcPct val="0"/>
              </a:spcBef>
              <a:buAutoNum type="arabicPeriod"/>
            </a:pPr>
            <a:r>
              <a:rPr lang="en-US" sz="2715" u="none" strike="noStrike">
                <a:solidFill>
                  <a:srgbClr val="FFFFFF"/>
                </a:solidFill>
                <a:latin typeface="Almarai"/>
                <a:ea typeface="Almarai"/>
                <a:cs typeface="Almarai"/>
                <a:sym typeface="Almarai"/>
              </a:rPr>
              <a:t>You can log into the application using Username: root and Password: root.</a:t>
            </a:r>
          </a:p>
          <a:p>
            <a:pPr algn="l">
              <a:lnSpc>
                <a:spcPts val="3747"/>
              </a:lnSpc>
              <a:spcBef>
                <a:spcPct val="0"/>
              </a:spcBef>
            </a:pPr>
            <a:endParaRPr lang="en-US" sz="2715" u="none" strike="noStrike">
              <a:solidFill>
                <a:srgbClr val="FFFFFF"/>
              </a:solidFill>
              <a:latin typeface="Almarai"/>
              <a:ea typeface="Almarai"/>
              <a:cs typeface="Almarai"/>
              <a:sym typeface="Almarai"/>
            </a:endParaRPr>
          </a:p>
          <a:p>
            <a:pPr marL="0" lvl="0" indent="0" algn="l">
              <a:lnSpc>
                <a:spcPts val="3747"/>
              </a:lnSpc>
              <a:spcBef>
                <a:spcPct val="0"/>
              </a:spcBef>
            </a:pPr>
            <a:endParaRPr lang="en-US" sz="2715" u="none" strike="noStrike">
              <a:solidFill>
                <a:srgbClr val="FFFFFF"/>
              </a:solidFill>
              <a:latin typeface="Almarai"/>
              <a:ea typeface="Almarai"/>
              <a:cs typeface="Almarai"/>
              <a:sym typeface="Almarai"/>
            </a:endParaRPr>
          </a:p>
        </p:txBody>
      </p:sp>
      <p:grpSp>
        <p:nvGrpSpPr>
          <p:cNvPr id="8" name="Group 8"/>
          <p:cNvGrpSpPr/>
          <p:nvPr/>
        </p:nvGrpSpPr>
        <p:grpSpPr>
          <a:xfrm rot="5400000">
            <a:off x="1790360" y="653590"/>
            <a:ext cx="1224824" cy="12248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0" name="TextBox 10"/>
          <p:cNvSpPr txBox="1"/>
          <p:nvPr/>
        </p:nvSpPr>
        <p:spPr>
          <a:xfrm>
            <a:off x="1674649" y="796442"/>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03</a:t>
            </a:r>
          </a:p>
        </p:txBody>
      </p:sp>
      <p:grpSp>
        <p:nvGrpSpPr>
          <p:cNvPr id="11" name="Group 11"/>
          <p:cNvGrpSpPr/>
          <p:nvPr/>
        </p:nvGrpSpPr>
        <p:grpSpPr>
          <a:xfrm rot="5400000">
            <a:off x="14767046" y="6705896"/>
            <a:ext cx="5754080" cy="8220114"/>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584808" y="-481296"/>
            <a:ext cx="6376662" cy="63766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4" name="Group 4"/>
          <p:cNvGrpSpPr/>
          <p:nvPr/>
        </p:nvGrpSpPr>
        <p:grpSpPr>
          <a:xfrm>
            <a:off x="-752127" y="-745815"/>
            <a:ext cx="7594311" cy="759431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6" name="TextBox 6"/>
          <p:cNvSpPr txBox="1"/>
          <p:nvPr/>
        </p:nvSpPr>
        <p:spPr>
          <a:xfrm>
            <a:off x="3581223" y="945667"/>
            <a:ext cx="11039131" cy="956310"/>
          </a:xfrm>
          <a:prstGeom prst="rect">
            <a:avLst/>
          </a:prstGeom>
        </p:spPr>
        <p:txBody>
          <a:bodyPr lIns="0" tIns="0" rIns="0" bIns="0" rtlCol="0" anchor="t">
            <a:spAutoFit/>
          </a:bodyPr>
          <a:lstStyle/>
          <a:p>
            <a:pPr marL="0" lvl="0" indent="0" algn="ctr">
              <a:lnSpc>
                <a:spcPts val="7288"/>
              </a:lnSpc>
              <a:spcBef>
                <a:spcPct val="0"/>
              </a:spcBef>
            </a:pPr>
            <a:r>
              <a:rPr lang="en-US" sz="6073" b="1">
                <a:solidFill>
                  <a:srgbClr val="FFFFFF"/>
                </a:solidFill>
                <a:latin typeface="Almarai Bold"/>
                <a:ea typeface="Almarai Bold"/>
                <a:cs typeface="Almarai Bold"/>
                <a:sym typeface="Almarai Bold"/>
              </a:rPr>
              <a:t>APPLICATION PREVIEW</a:t>
            </a:r>
          </a:p>
        </p:txBody>
      </p:sp>
      <p:grpSp>
        <p:nvGrpSpPr>
          <p:cNvPr id="7" name="Group 7"/>
          <p:cNvGrpSpPr/>
          <p:nvPr/>
        </p:nvGrpSpPr>
        <p:grpSpPr>
          <a:xfrm>
            <a:off x="17259300" y="2066886"/>
            <a:ext cx="5754080" cy="8220114"/>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9" name="Group 9"/>
          <p:cNvGrpSpPr/>
          <p:nvPr/>
        </p:nvGrpSpPr>
        <p:grpSpPr>
          <a:xfrm rot="-10800000">
            <a:off x="-4725380" y="5468707"/>
            <a:ext cx="5754080" cy="8220114"/>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1" name="Group 11"/>
          <p:cNvGrpSpPr/>
          <p:nvPr/>
        </p:nvGrpSpPr>
        <p:grpSpPr>
          <a:xfrm>
            <a:off x="15763958" y="-781916"/>
            <a:ext cx="1683983" cy="2405689"/>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3" name="Group 13"/>
          <p:cNvGrpSpPr/>
          <p:nvPr/>
        </p:nvGrpSpPr>
        <p:grpSpPr>
          <a:xfrm rot="5400000">
            <a:off x="14391539" y="875530"/>
            <a:ext cx="841991" cy="84199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15" name="Group 15"/>
          <p:cNvGrpSpPr/>
          <p:nvPr/>
        </p:nvGrpSpPr>
        <p:grpSpPr>
          <a:xfrm rot="5400000">
            <a:off x="1991111" y="816173"/>
            <a:ext cx="1224824" cy="12248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7" name="TextBox 17"/>
          <p:cNvSpPr txBox="1"/>
          <p:nvPr/>
        </p:nvSpPr>
        <p:spPr>
          <a:xfrm>
            <a:off x="1875400" y="959025"/>
            <a:ext cx="1456246" cy="850434"/>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sp>
        <p:nvSpPr>
          <p:cNvPr id="18" name="TextBox 18"/>
          <p:cNvSpPr txBox="1"/>
          <p:nvPr/>
        </p:nvSpPr>
        <p:spPr>
          <a:xfrm>
            <a:off x="2437619" y="4007837"/>
            <a:ext cx="2965377"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LOGIN PAGE</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grpSp>
        <p:nvGrpSpPr>
          <p:cNvPr id="19" name="Group 19"/>
          <p:cNvGrpSpPr/>
          <p:nvPr/>
        </p:nvGrpSpPr>
        <p:grpSpPr>
          <a:xfrm>
            <a:off x="1230671" y="3784711"/>
            <a:ext cx="923651" cy="92365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22" name="Group 22"/>
          <p:cNvGrpSpPr/>
          <p:nvPr/>
        </p:nvGrpSpPr>
        <p:grpSpPr>
          <a:xfrm>
            <a:off x="1224154" y="5093099"/>
            <a:ext cx="923651" cy="92365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25" name="Group 25"/>
          <p:cNvGrpSpPr/>
          <p:nvPr/>
        </p:nvGrpSpPr>
        <p:grpSpPr>
          <a:xfrm>
            <a:off x="1224154" y="6433016"/>
            <a:ext cx="923651" cy="92365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8" name="TextBox 28"/>
          <p:cNvSpPr txBox="1"/>
          <p:nvPr/>
        </p:nvSpPr>
        <p:spPr>
          <a:xfrm>
            <a:off x="2437619" y="5350240"/>
            <a:ext cx="3500674" cy="1208786"/>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DASHBOARD/WELCOME PAGE</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sp>
        <p:nvSpPr>
          <p:cNvPr id="29" name="TextBox 29"/>
          <p:cNvSpPr txBox="1"/>
          <p:nvPr/>
        </p:nvSpPr>
        <p:spPr>
          <a:xfrm>
            <a:off x="2437619" y="6658851"/>
            <a:ext cx="2965377"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PRODUCTS</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sp>
        <p:nvSpPr>
          <p:cNvPr id="30" name="TextBox 30"/>
          <p:cNvSpPr txBox="1"/>
          <p:nvPr/>
        </p:nvSpPr>
        <p:spPr>
          <a:xfrm>
            <a:off x="2452431" y="7964076"/>
            <a:ext cx="2965377"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CURRENT STOCK</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grpSp>
        <p:nvGrpSpPr>
          <p:cNvPr id="31" name="Group 31"/>
          <p:cNvGrpSpPr/>
          <p:nvPr/>
        </p:nvGrpSpPr>
        <p:grpSpPr>
          <a:xfrm>
            <a:off x="1245483" y="7740951"/>
            <a:ext cx="923651" cy="92365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34" name="Group 34"/>
          <p:cNvGrpSpPr/>
          <p:nvPr/>
        </p:nvGrpSpPr>
        <p:grpSpPr>
          <a:xfrm>
            <a:off x="7315521" y="3941745"/>
            <a:ext cx="923651" cy="92365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37" name="Group 37"/>
          <p:cNvGrpSpPr/>
          <p:nvPr/>
        </p:nvGrpSpPr>
        <p:grpSpPr>
          <a:xfrm>
            <a:off x="7315521" y="5281662"/>
            <a:ext cx="923651" cy="92365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40" name="TextBox 40"/>
          <p:cNvSpPr txBox="1"/>
          <p:nvPr/>
        </p:nvSpPr>
        <p:spPr>
          <a:xfrm>
            <a:off x="8528986" y="4198886"/>
            <a:ext cx="3500674"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SUPPLIERS</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sp>
        <p:nvSpPr>
          <p:cNvPr id="41" name="TextBox 41"/>
          <p:cNvSpPr txBox="1"/>
          <p:nvPr/>
        </p:nvSpPr>
        <p:spPr>
          <a:xfrm>
            <a:off x="8528986" y="5507497"/>
            <a:ext cx="2965377"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CUSTOMERS</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grpSp>
        <p:nvGrpSpPr>
          <p:cNvPr id="42" name="Group 42"/>
          <p:cNvGrpSpPr/>
          <p:nvPr/>
        </p:nvGrpSpPr>
        <p:grpSpPr>
          <a:xfrm>
            <a:off x="7315521" y="6398323"/>
            <a:ext cx="923651" cy="92365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44" name="TextBox 4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45" name="Group 45"/>
          <p:cNvGrpSpPr/>
          <p:nvPr/>
        </p:nvGrpSpPr>
        <p:grpSpPr>
          <a:xfrm>
            <a:off x="7315521" y="7738241"/>
            <a:ext cx="923651" cy="923651"/>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47" name="TextBox 47"/>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48" name="TextBox 48"/>
          <p:cNvSpPr txBox="1"/>
          <p:nvPr/>
        </p:nvSpPr>
        <p:spPr>
          <a:xfrm>
            <a:off x="8528986" y="6655465"/>
            <a:ext cx="3500674"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SUPPLIERS</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sp>
        <p:nvSpPr>
          <p:cNvPr id="49" name="TextBox 49"/>
          <p:cNvSpPr txBox="1"/>
          <p:nvPr/>
        </p:nvSpPr>
        <p:spPr>
          <a:xfrm>
            <a:off x="8528986" y="7964076"/>
            <a:ext cx="2965377"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CUSTOMERS</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grpSp>
        <p:nvGrpSpPr>
          <p:cNvPr id="50" name="Group 50"/>
          <p:cNvGrpSpPr/>
          <p:nvPr/>
        </p:nvGrpSpPr>
        <p:grpSpPr>
          <a:xfrm>
            <a:off x="12455465" y="3941745"/>
            <a:ext cx="923651" cy="923651"/>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52" name="TextBox 52"/>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53" name="Group 53"/>
          <p:cNvGrpSpPr/>
          <p:nvPr/>
        </p:nvGrpSpPr>
        <p:grpSpPr>
          <a:xfrm>
            <a:off x="12455465" y="5281662"/>
            <a:ext cx="923651" cy="923651"/>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55" name="TextBox 55"/>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56" name="TextBox 56"/>
          <p:cNvSpPr txBox="1"/>
          <p:nvPr/>
        </p:nvSpPr>
        <p:spPr>
          <a:xfrm>
            <a:off x="13668930" y="4198886"/>
            <a:ext cx="3500674"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SALES</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sp>
        <p:nvSpPr>
          <p:cNvPr id="57" name="TextBox 57"/>
          <p:cNvSpPr txBox="1"/>
          <p:nvPr/>
        </p:nvSpPr>
        <p:spPr>
          <a:xfrm>
            <a:off x="13668930" y="5507497"/>
            <a:ext cx="2965377" cy="120365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PURCHASE</a:t>
            </a:r>
          </a:p>
          <a:p>
            <a:pPr algn="l">
              <a:lnSpc>
                <a:spcPts val="3137"/>
              </a:lnSpc>
            </a:pPr>
            <a:endParaRPr lang="en-US" sz="2273" b="1">
              <a:solidFill>
                <a:srgbClr val="17E3B2"/>
              </a:solidFill>
              <a:latin typeface="Almarai Bold"/>
              <a:ea typeface="Almarai Bold"/>
              <a:cs typeface="Almarai Bold"/>
              <a:sym typeface="Almarai Bold"/>
            </a:endParaRP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grpSp>
        <p:nvGrpSpPr>
          <p:cNvPr id="58" name="Group 58"/>
          <p:cNvGrpSpPr/>
          <p:nvPr/>
        </p:nvGrpSpPr>
        <p:grpSpPr>
          <a:xfrm>
            <a:off x="12455465" y="6398323"/>
            <a:ext cx="923651" cy="923651"/>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60" name="TextBox 60"/>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61" name="Group 61"/>
          <p:cNvGrpSpPr/>
          <p:nvPr/>
        </p:nvGrpSpPr>
        <p:grpSpPr>
          <a:xfrm>
            <a:off x="12455465" y="7738241"/>
            <a:ext cx="923651" cy="923651"/>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63" name="TextBox 63"/>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64" name="TextBox 64"/>
          <p:cNvSpPr txBox="1"/>
          <p:nvPr/>
        </p:nvSpPr>
        <p:spPr>
          <a:xfrm>
            <a:off x="13668930" y="6655465"/>
            <a:ext cx="3500674"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USERS</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sp>
        <p:nvSpPr>
          <p:cNvPr id="65" name="TextBox 65"/>
          <p:cNvSpPr txBox="1"/>
          <p:nvPr/>
        </p:nvSpPr>
        <p:spPr>
          <a:xfrm>
            <a:off x="13668930" y="7964076"/>
            <a:ext cx="2965377" cy="805874"/>
          </a:xfrm>
          <a:prstGeom prst="rect">
            <a:avLst/>
          </a:prstGeom>
        </p:spPr>
        <p:txBody>
          <a:bodyPr lIns="0" tIns="0" rIns="0" bIns="0" rtlCol="0" anchor="t">
            <a:spAutoFit/>
          </a:bodyPr>
          <a:lstStyle/>
          <a:p>
            <a:pPr algn="l">
              <a:lnSpc>
                <a:spcPts val="3137"/>
              </a:lnSpc>
            </a:pPr>
            <a:r>
              <a:rPr lang="en-US" sz="2273" b="1">
                <a:solidFill>
                  <a:srgbClr val="17E3B2"/>
                </a:solidFill>
                <a:latin typeface="Almarai Bold"/>
                <a:ea typeface="Almarai Bold"/>
                <a:cs typeface="Almarai Bold"/>
                <a:sym typeface="Almarai Bold"/>
              </a:rPr>
              <a:t>USER LOGS</a:t>
            </a:r>
          </a:p>
          <a:p>
            <a:pPr marL="0" lvl="0" indent="0" algn="l">
              <a:lnSpc>
                <a:spcPts val="3137"/>
              </a:lnSpc>
              <a:spcBef>
                <a:spcPct val="0"/>
              </a:spcBef>
            </a:pPr>
            <a:endParaRPr lang="en-US" sz="2273" b="1">
              <a:solidFill>
                <a:srgbClr val="17E3B2"/>
              </a:solidFill>
              <a:latin typeface="Almarai Bold"/>
              <a:ea typeface="Almarai Bold"/>
              <a:cs typeface="Almarai Bold"/>
              <a:sym typeface="Almarai Bold"/>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4722727" y="267514"/>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6" name="Freeform 6"/>
          <p:cNvSpPr/>
          <p:nvPr/>
        </p:nvSpPr>
        <p:spPr>
          <a:xfrm>
            <a:off x="10066526" y="1698052"/>
            <a:ext cx="6270248" cy="7560248"/>
          </a:xfrm>
          <a:custGeom>
            <a:avLst/>
            <a:gdLst/>
            <a:ahLst/>
            <a:cxnLst/>
            <a:rect l="l" t="t" r="r" b="b"/>
            <a:pathLst>
              <a:path w="6270248" h="7560248">
                <a:moveTo>
                  <a:pt x="0" y="0"/>
                </a:moveTo>
                <a:lnTo>
                  <a:pt x="6270248" y="0"/>
                </a:lnTo>
                <a:lnTo>
                  <a:pt x="6270248" y="7560248"/>
                </a:lnTo>
                <a:lnTo>
                  <a:pt x="0" y="7560248"/>
                </a:lnTo>
                <a:lnTo>
                  <a:pt x="0" y="0"/>
                </a:lnTo>
                <a:close/>
              </a:path>
            </a:pathLst>
          </a:custGeom>
          <a:blipFill>
            <a:blip r:embed="rId3"/>
            <a:stretch>
              <a:fillRect/>
            </a:stretch>
          </a:blipFill>
        </p:spPr>
      </p:sp>
      <p:sp>
        <p:nvSpPr>
          <p:cNvPr id="7" name="TextBox 7"/>
          <p:cNvSpPr txBox="1"/>
          <p:nvPr/>
        </p:nvSpPr>
        <p:spPr>
          <a:xfrm>
            <a:off x="2289655" y="2822850"/>
            <a:ext cx="6854345" cy="843915"/>
          </a:xfrm>
          <a:prstGeom prst="rect">
            <a:avLst/>
          </a:prstGeom>
        </p:spPr>
        <p:txBody>
          <a:bodyPr lIns="0" tIns="0" rIns="0" bIns="0" rtlCol="0" anchor="t">
            <a:spAutoFit/>
          </a:bodyPr>
          <a:lstStyle/>
          <a:p>
            <a:pPr marL="0" lvl="0" indent="0" algn="ctr">
              <a:lnSpc>
                <a:spcPts val="6451"/>
              </a:lnSpc>
              <a:spcBef>
                <a:spcPct val="0"/>
              </a:spcBef>
            </a:pPr>
            <a:r>
              <a:rPr lang="en-US" sz="5376" b="1">
                <a:solidFill>
                  <a:srgbClr val="051D40"/>
                </a:solidFill>
                <a:latin typeface="Almarai Bold"/>
                <a:ea typeface="Almarai Bold"/>
                <a:cs typeface="Almarai Bold"/>
                <a:sym typeface="Almarai Bold"/>
              </a:rPr>
              <a:t>LOGIN PAGE</a:t>
            </a:r>
          </a:p>
        </p:txBody>
      </p:sp>
      <p:sp>
        <p:nvSpPr>
          <p:cNvPr id="8" name="TextBox 8"/>
          <p:cNvSpPr txBox="1"/>
          <p:nvPr/>
        </p:nvSpPr>
        <p:spPr>
          <a:xfrm>
            <a:off x="3778891" y="4802616"/>
            <a:ext cx="4441633" cy="1299871"/>
          </a:xfrm>
          <a:prstGeom prst="rect">
            <a:avLst/>
          </a:prstGeom>
        </p:spPr>
        <p:txBody>
          <a:bodyPr lIns="0" tIns="0" rIns="0" bIns="0" rtlCol="0" anchor="t">
            <a:spAutoFit/>
          </a:bodyPr>
          <a:lstStyle/>
          <a:p>
            <a:pPr algn="ctr">
              <a:lnSpc>
                <a:spcPts val="2605"/>
              </a:lnSpc>
              <a:spcBef>
                <a:spcPct val="0"/>
              </a:spcBef>
            </a:pPr>
            <a:r>
              <a:rPr lang="en-US" sz="1887">
                <a:solidFill>
                  <a:srgbClr val="051D40"/>
                </a:solidFill>
                <a:latin typeface="Almarai"/>
                <a:ea typeface="Almarai"/>
                <a:cs typeface="Almarai"/>
                <a:sym typeface="Almarai"/>
              </a:rPr>
              <a:t>The login page takes in the credentials entered by the user and verifies with the database.</a:t>
            </a:r>
          </a:p>
          <a:p>
            <a:pPr algn="ctr">
              <a:lnSpc>
                <a:spcPts val="2605"/>
              </a:lnSpc>
              <a:spcBef>
                <a:spcPct val="0"/>
              </a:spcBef>
            </a:pPr>
            <a:endParaRPr lang="en-US" sz="1887">
              <a:solidFill>
                <a:srgbClr val="051D40"/>
              </a:solidFill>
              <a:latin typeface="Almarai"/>
              <a:ea typeface="Almarai"/>
              <a:cs typeface="Almarai"/>
              <a:sym typeface="Almarai"/>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4725380" y="5468707"/>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rot="5400000">
            <a:off x="137976" y="1613942"/>
            <a:ext cx="1943100" cy="161652"/>
            <a:chOff x="0" y="0"/>
            <a:chExt cx="511763" cy="42575"/>
          </a:xfrm>
        </p:grpSpPr>
        <p:sp>
          <p:nvSpPr>
            <p:cNvPr id="7" name="Freeform 7"/>
            <p:cNvSpPr/>
            <p:nvPr/>
          </p:nvSpPr>
          <p:spPr>
            <a:xfrm>
              <a:off x="0" y="0"/>
              <a:ext cx="511763" cy="42575"/>
            </a:xfrm>
            <a:custGeom>
              <a:avLst/>
              <a:gdLst/>
              <a:ahLst/>
              <a:cxnLst/>
              <a:rect l="l" t="t" r="r" b="b"/>
              <a:pathLst>
                <a:path w="511763" h="42575">
                  <a:moveTo>
                    <a:pt x="0" y="0"/>
                  </a:moveTo>
                  <a:lnTo>
                    <a:pt x="511763" y="0"/>
                  </a:lnTo>
                  <a:lnTo>
                    <a:pt x="511763" y="42575"/>
                  </a:lnTo>
                  <a:lnTo>
                    <a:pt x="0" y="42575"/>
                  </a:lnTo>
                  <a:close/>
                </a:path>
              </a:pathLst>
            </a:custGeom>
            <a:solidFill>
              <a:srgbClr val="145DA0"/>
            </a:solidFill>
          </p:spPr>
        </p:sp>
        <p:sp>
          <p:nvSpPr>
            <p:cNvPr id="8" name="TextBox 8"/>
            <p:cNvSpPr txBox="1"/>
            <p:nvPr/>
          </p:nvSpPr>
          <p:spPr>
            <a:xfrm>
              <a:off x="0" y="-47625"/>
              <a:ext cx="511763" cy="90200"/>
            </a:xfrm>
            <a:prstGeom prst="rect">
              <a:avLst/>
            </a:prstGeom>
          </p:spPr>
          <p:txBody>
            <a:bodyPr lIns="50800" tIns="50800" rIns="50800" bIns="50800" rtlCol="0" anchor="ctr"/>
            <a:lstStyle/>
            <a:p>
              <a:pPr algn="ctr">
                <a:lnSpc>
                  <a:spcPts val="2605"/>
                </a:lnSpc>
              </a:pPr>
              <a:endParaRPr/>
            </a:p>
          </p:txBody>
        </p:sp>
      </p:grpSp>
      <p:sp>
        <p:nvSpPr>
          <p:cNvPr id="9" name="Freeform 9"/>
          <p:cNvSpPr/>
          <p:nvPr/>
        </p:nvSpPr>
        <p:spPr>
          <a:xfrm>
            <a:off x="6117562" y="2140019"/>
            <a:ext cx="11141738" cy="7214275"/>
          </a:xfrm>
          <a:custGeom>
            <a:avLst/>
            <a:gdLst/>
            <a:ahLst/>
            <a:cxnLst/>
            <a:rect l="l" t="t" r="r" b="b"/>
            <a:pathLst>
              <a:path w="11141738" h="7214275">
                <a:moveTo>
                  <a:pt x="0" y="0"/>
                </a:moveTo>
                <a:lnTo>
                  <a:pt x="11141738" y="0"/>
                </a:lnTo>
                <a:lnTo>
                  <a:pt x="11141738" y="7214275"/>
                </a:lnTo>
                <a:lnTo>
                  <a:pt x="0" y="7214275"/>
                </a:lnTo>
                <a:lnTo>
                  <a:pt x="0" y="0"/>
                </a:lnTo>
                <a:close/>
              </a:path>
            </a:pathLst>
          </a:custGeom>
          <a:blipFill>
            <a:blip r:embed="rId3"/>
            <a:stretch>
              <a:fillRect/>
            </a:stretch>
          </a:blipFill>
        </p:spPr>
      </p:sp>
      <p:sp>
        <p:nvSpPr>
          <p:cNvPr id="10" name="TextBox 10"/>
          <p:cNvSpPr txBox="1"/>
          <p:nvPr/>
        </p:nvSpPr>
        <p:spPr>
          <a:xfrm>
            <a:off x="1593201" y="713693"/>
            <a:ext cx="10624591" cy="1983105"/>
          </a:xfrm>
          <a:prstGeom prst="rect">
            <a:avLst/>
          </a:prstGeom>
        </p:spPr>
        <p:txBody>
          <a:bodyPr lIns="0" tIns="0" rIns="0" bIns="0" rtlCol="0" anchor="t">
            <a:spAutoFit/>
          </a:bodyPr>
          <a:lstStyle/>
          <a:p>
            <a:pPr marL="0" lvl="0" indent="0" algn="l">
              <a:lnSpc>
                <a:spcPts val="7711"/>
              </a:lnSpc>
              <a:spcBef>
                <a:spcPct val="0"/>
              </a:spcBef>
            </a:pPr>
            <a:r>
              <a:rPr lang="en-US" sz="6426" b="1">
                <a:solidFill>
                  <a:srgbClr val="17E3B2"/>
                </a:solidFill>
                <a:latin typeface="Almarai Bold"/>
                <a:ea typeface="Almarai Bold"/>
                <a:cs typeface="Almarai Bold"/>
                <a:sym typeface="Almarai Bold"/>
              </a:rPr>
              <a:t>DASHBOARD/WELCOME PAGE</a:t>
            </a:r>
          </a:p>
        </p:txBody>
      </p:sp>
      <p:sp>
        <p:nvSpPr>
          <p:cNvPr id="11" name="TextBox 11"/>
          <p:cNvSpPr txBox="1"/>
          <p:nvPr/>
        </p:nvSpPr>
        <p:spPr>
          <a:xfrm>
            <a:off x="1190352" y="4931530"/>
            <a:ext cx="4062120" cy="1267856"/>
          </a:xfrm>
          <a:prstGeom prst="rect">
            <a:avLst/>
          </a:prstGeom>
        </p:spPr>
        <p:txBody>
          <a:bodyPr lIns="0" tIns="0" rIns="0" bIns="0" rtlCol="0" anchor="t">
            <a:spAutoFit/>
          </a:bodyPr>
          <a:lstStyle/>
          <a:p>
            <a:pPr algn="l">
              <a:lnSpc>
                <a:spcPts val="3387"/>
              </a:lnSpc>
              <a:spcBef>
                <a:spcPct val="0"/>
              </a:spcBef>
            </a:pPr>
            <a:r>
              <a:rPr lang="en-US" sz="2454">
                <a:solidFill>
                  <a:srgbClr val="FFFFFF"/>
                </a:solidFill>
                <a:latin typeface="Almarai"/>
                <a:ea typeface="Almarai"/>
                <a:cs typeface="Almarai"/>
                <a:sym typeface="Almarai"/>
              </a:rPr>
              <a:t>The landing page of the application after a successful login</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662</Words>
  <Application>Microsoft Office PowerPoint</Application>
  <PresentationFormat>Custom</PresentationFormat>
  <Paragraphs>92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Almarai Bold</vt:lpstr>
      <vt:lpstr>Calibri</vt:lpstr>
      <vt:lpstr>Arial</vt:lpstr>
      <vt:lpstr>Almarai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Professional Business Project Presentation</dc:title>
  <dc:creator>Adil</dc:creator>
  <cp:lastModifiedBy>Adil</cp:lastModifiedBy>
  <cp:revision>4</cp:revision>
  <dcterms:created xsi:type="dcterms:W3CDTF">2006-08-16T00:00:00Z</dcterms:created>
  <dcterms:modified xsi:type="dcterms:W3CDTF">2024-11-03T22:42:28Z</dcterms:modified>
  <dc:identifier>DAGVdUDwW8U</dc:identifier>
</cp:coreProperties>
</file>